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2">
  <p:sldMasterIdLst>
    <p:sldMasterId id="2147483684" r:id="rId1"/>
  </p:sldMasterIdLst>
  <p:notesMasterIdLst>
    <p:notesMasterId r:id="rId30"/>
  </p:notesMasterIdLst>
  <p:sldIdLst>
    <p:sldId id="277" r:id="rId2"/>
    <p:sldId id="256" r:id="rId3"/>
    <p:sldId id="282" r:id="rId4"/>
    <p:sldId id="260" r:id="rId5"/>
    <p:sldId id="259" r:id="rId6"/>
    <p:sldId id="257" r:id="rId7"/>
    <p:sldId id="283" r:id="rId8"/>
    <p:sldId id="258" r:id="rId9"/>
    <p:sldId id="284" r:id="rId10"/>
    <p:sldId id="261" r:id="rId11"/>
    <p:sldId id="262" r:id="rId12"/>
    <p:sldId id="263" r:id="rId13"/>
    <p:sldId id="264" r:id="rId14"/>
    <p:sldId id="265" r:id="rId15"/>
    <p:sldId id="266" r:id="rId16"/>
    <p:sldId id="267" r:id="rId17"/>
    <p:sldId id="268" r:id="rId18"/>
    <p:sldId id="285" r:id="rId19"/>
    <p:sldId id="287" r:id="rId20"/>
    <p:sldId id="269" r:id="rId21"/>
    <p:sldId id="286" r:id="rId22"/>
    <p:sldId id="270" r:id="rId23"/>
    <p:sldId id="271" r:id="rId24"/>
    <p:sldId id="272" r:id="rId25"/>
    <p:sldId id="273" r:id="rId26"/>
    <p:sldId id="274" r:id="rId27"/>
    <p:sldId id="275" r:id="rId28"/>
    <p:sldId id="276" r:id="rId29"/>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aximized" horzBarState="maximized">
    <p:restoredLeft sz="65422" autoAdjust="0"/>
    <p:restoredTop sz="86420" autoAdjust="0"/>
  </p:normalViewPr>
  <p:slideViewPr>
    <p:cSldViewPr>
      <p:cViewPr>
        <p:scale>
          <a:sx n="90" d="100"/>
          <a:sy n="90" d="100"/>
        </p:scale>
        <p:origin x="-1266" y="216"/>
      </p:cViewPr>
      <p:guideLst>
        <p:guide orient="horz" pos="2160"/>
        <p:guide pos="2880"/>
      </p:guideLst>
    </p:cSldViewPr>
  </p:slideViewPr>
  <p:outlineViewPr>
    <p:cViewPr>
      <p:scale>
        <a:sx n="33" d="100"/>
        <a:sy n="33" d="100"/>
      </p:scale>
      <p:origin x="72" y="0"/>
    </p:cViewPr>
  </p:outlineViewPr>
  <p:notesTextViewPr>
    <p:cViewPr>
      <p:scale>
        <a:sx n="100" d="100"/>
        <a:sy n="100" d="100"/>
      </p:scale>
      <p:origin x="0" y="0"/>
    </p:cViewPr>
  </p:notesTextViewPr>
  <p:notesViewPr>
    <p:cSldViewPr>
      <p:cViewPr varScale="1">
        <p:scale>
          <a:sx n="56" d="100"/>
          <a:sy n="56" d="100"/>
        </p:scale>
        <p:origin x="-1812"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7CD5854C-9CEF-4DA8-A247-4F563F672981}" type="datetimeFigureOut">
              <a:rPr lang="fa-IR" smtClean="0"/>
              <a:pPr/>
              <a:t>1435/11/09</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8E824265-B556-48D4-826A-0F9224AE17B2}" type="slidenum">
              <a:rPr lang="fa-IR" smtClean="0"/>
              <a:pPr/>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8E824265-B556-48D4-826A-0F9224AE17B2}" type="slidenum">
              <a:rPr lang="fa-IR" smtClean="0"/>
              <a:pPr/>
              <a:t>1</a:t>
            </a:fld>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8E824265-B556-48D4-826A-0F9224AE17B2}" type="slidenum">
              <a:rPr lang="fa-IR" smtClean="0"/>
              <a:pPr/>
              <a:t>2</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052D6A55-C400-46B9-BD0D-49781636DF8D}" type="datetimeFigureOut">
              <a:rPr lang="fa-IR" smtClean="0"/>
              <a:pPr/>
              <a:t>1435/11/09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0B71BDD-CE97-4A31-AF9F-6A396394B4DA}" type="slidenum">
              <a:rPr lang="fa-IR" smtClean="0"/>
              <a:pPr/>
              <a:t>‹#›</a:t>
            </a:fld>
            <a:endParaRPr lang="fa-I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52D6A55-C400-46B9-BD0D-49781636DF8D}" type="datetimeFigureOut">
              <a:rPr lang="fa-IR" smtClean="0"/>
              <a:pPr/>
              <a:t>1435/11/09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0B71BDD-CE97-4A31-AF9F-6A396394B4DA}" type="slidenum">
              <a:rPr lang="fa-IR" smtClean="0"/>
              <a:pPr/>
              <a:t>‹#›</a:t>
            </a:fld>
            <a:endParaRPr lang="fa-I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52D6A55-C400-46B9-BD0D-49781636DF8D}" type="datetimeFigureOut">
              <a:rPr lang="fa-IR" smtClean="0"/>
              <a:pPr/>
              <a:t>1435/11/09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0B71BDD-CE97-4A31-AF9F-6A396394B4DA}" type="slidenum">
              <a:rPr lang="fa-IR" smtClean="0"/>
              <a:pPr/>
              <a:t>‹#›</a:t>
            </a:fld>
            <a:endParaRPr lang="fa-I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52D6A55-C400-46B9-BD0D-49781636DF8D}" type="datetimeFigureOut">
              <a:rPr lang="fa-IR" smtClean="0"/>
              <a:pPr/>
              <a:t>1435/11/09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0B71BDD-CE97-4A31-AF9F-6A396394B4DA}" type="slidenum">
              <a:rPr lang="fa-IR" smtClean="0"/>
              <a:pPr/>
              <a:t>‹#›</a:t>
            </a:fld>
            <a:endParaRPr lang="fa-I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52D6A55-C400-46B9-BD0D-49781636DF8D}" type="datetimeFigureOut">
              <a:rPr lang="fa-IR" smtClean="0"/>
              <a:pPr/>
              <a:t>1435/11/09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0B71BDD-CE97-4A31-AF9F-6A396394B4DA}" type="slidenum">
              <a:rPr lang="fa-IR" smtClean="0"/>
              <a:pPr/>
              <a:t>‹#›</a:t>
            </a:fld>
            <a:endParaRPr lang="fa-I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052D6A55-C400-46B9-BD0D-49781636DF8D}" type="datetimeFigureOut">
              <a:rPr lang="fa-IR" smtClean="0"/>
              <a:pPr/>
              <a:t>1435/11/09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0B71BDD-CE97-4A31-AF9F-6A396394B4DA}" type="slidenum">
              <a:rPr lang="fa-IR" smtClean="0"/>
              <a:pPr/>
              <a:t>‹#›</a:t>
            </a:fld>
            <a:endParaRPr lang="fa-I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052D6A55-C400-46B9-BD0D-49781636DF8D}" type="datetimeFigureOut">
              <a:rPr lang="fa-IR" smtClean="0"/>
              <a:pPr/>
              <a:t>1435/11/09</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0B71BDD-CE97-4A31-AF9F-6A396394B4DA}" type="slidenum">
              <a:rPr lang="fa-IR" smtClean="0"/>
              <a:pPr/>
              <a:t>‹#›</a:t>
            </a:fld>
            <a:endParaRPr lang="fa-I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052D6A55-C400-46B9-BD0D-49781636DF8D}" type="datetimeFigureOut">
              <a:rPr lang="fa-IR" smtClean="0"/>
              <a:pPr/>
              <a:t>1435/11/09</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0B71BDD-CE97-4A31-AF9F-6A396394B4DA}" type="slidenum">
              <a:rPr lang="fa-IR" smtClean="0"/>
              <a:pPr/>
              <a:t>‹#›</a:t>
            </a:fld>
            <a:endParaRPr lang="fa-I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2D6A55-C400-46B9-BD0D-49781636DF8D}" type="datetimeFigureOut">
              <a:rPr lang="fa-IR" smtClean="0"/>
              <a:pPr/>
              <a:t>1435/11/09</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0B71BDD-CE97-4A31-AF9F-6A396394B4DA}" type="slidenum">
              <a:rPr lang="fa-IR" smtClean="0"/>
              <a:pPr/>
              <a:t>‹#›</a:t>
            </a:fld>
            <a:endParaRPr lang="fa-I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2D6A55-C400-46B9-BD0D-49781636DF8D}" type="datetimeFigureOut">
              <a:rPr lang="fa-IR" smtClean="0"/>
              <a:pPr/>
              <a:t>1435/11/09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0B71BDD-CE97-4A31-AF9F-6A396394B4DA}" type="slidenum">
              <a:rPr lang="fa-IR" smtClean="0"/>
              <a:pPr/>
              <a:t>‹#›</a:t>
            </a:fld>
            <a:endParaRPr lang="fa-I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2D6A55-C400-46B9-BD0D-49781636DF8D}" type="datetimeFigureOut">
              <a:rPr lang="fa-IR" smtClean="0"/>
              <a:pPr/>
              <a:t>1435/11/09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0B71BDD-CE97-4A31-AF9F-6A396394B4DA}" type="slidenum">
              <a:rPr lang="fa-IR" smtClean="0"/>
              <a:pPr/>
              <a:t>‹#›</a:t>
            </a:fld>
            <a:endParaRPr lang="fa-I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052D6A55-C400-46B9-BD0D-49781636DF8D}" type="datetimeFigureOut">
              <a:rPr lang="fa-IR" smtClean="0"/>
              <a:pPr/>
              <a:t>1435/11/09</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B71BDD-CE97-4A31-AF9F-6A396394B4DA}"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hyperlink" Target="http://womenarena.com/wp-content/uploads/2010/08/epidurals.gif"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ideo" Target="file:///E:\&#1586;&#1575;&#1740;&#1605;&#1575;&#1606;%20&#1576;&#1740;%20&#1583;&#1585;&#1583;\How%20an%20epidural%20is%20given%20during%20childbirth_pal-vcd_mp2.mp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11025240802352221614199155183272201081181.jpg"/>
          <p:cNvPicPr>
            <a:picLocks noGrp="1" noChangeAspect="1"/>
          </p:cNvPicPr>
          <p:nvPr>
            <p:ph idx="1"/>
          </p:nvPr>
        </p:nvPicPr>
        <p:blipFill>
          <a:blip r:embed="rId3" cstate="print"/>
          <a:stretch>
            <a:fillRect/>
          </a:stretch>
        </p:blipFill>
        <p:spPr>
          <a:xfrm>
            <a:off x="-186908" y="-642966"/>
            <a:ext cx="9624064" cy="7500966"/>
          </a:xfr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7030A0"/>
                </a:solidFill>
                <a:latin typeface="Bodoni MT Black" pitchFamily="18" charset="0"/>
              </a:rPr>
              <a:t>Analgesia for Labor and Vaginal Delivery</a:t>
            </a:r>
            <a:endParaRPr lang="fa-IR" dirty="0">
              <a:solidFill>
                <a:srgbClr val="7030A0"/>
              </a:solidFill>
              <a:latin typeface="Bodoni MT Black" pitchFamily="18" charset="0"/>
            </a:endParaRPr>
          </a:p>
        </p:txBody>
      </p:sp>
      <p:sp>
        <p:nvSpPr>
          <p:cNvPr id="3" name="Content Placeholder 2"/>
          <p:cNvSpPr>
            <a:spLocks noGrp="1"/>
          </p:cNvSpPr>
          <p:nvPr>
            <p:ph idx="1"/>
          </p:nvPr>
        </p:nvSpPr>
        <p:spPr/>
        <p:txBody>
          <a:bodyPr/>
          <a:lstStyle/>
          <a:p>
            <a:pPr algn="l"/>
            <a:r>
              <a:rPr lang="en-US" b="1" dirty="0"/>
              <a:t>A variety of labor analgesia options </a:t>
            </a:r>
            <a:r>
              <a:rPr lang="en-US" b="1" dirty="0" smtClean="0"/>
              <a:t>are available</a:t>
            </a:r>
            <a:r>
              <a:rPr lang="en-US" b="1" dirty="0"/>
              <a:t>, including </a:t>
            </a:r>
            <a:r>
              <a:rPr lang="en-US" b="1" dirty="0" err="1"/>
              <a:t>psychoprophylaxis</a:t>
            </a:r>
            <a:r>
              <a:rPr lang="en-US" b="1" dirty="0"/>
              <a:t>, </a:t>
            </a:r>
            <a:r>
              <a:rPr lang="en-US" b="1" dirty="0" err="1"/>
              <a:t>transcutaneous</a:t>
            </a:r>
            <a:r>
              <a:rPr lang="en-US" b="1" dirty="0"/>
              <a:t> electrical nerve stimulation (TENS), systemic medication, inhalational techniques, and </a:t>
            </a:r>
            <a:r>
              <a:rPr lang="en-US" b="1" dirty="0" err="1"/>
              <a:t>neuraxial</a:t>
            </a:r>
            <a:r>
              <a:rPr lang="en-US" b="1" dirty="0"/>
              <a:t> </a:t>
            </a:r>
            <a:r>
              <a:rPr lang="en-US" b="1" dirty="0" smtClean="0"/>
              <a:t>blocks</a:t>
            </a:r>
          </a:p>
          <a:p>
            <a:pPr algn="l"/>
            <a:r>
              <a:rPr lang="en-US" b="1" dirty="0" smtClean="0"/>
              <a:t>In </a:t>
            </a:r>
            <a:r>
              <a:rPr lang="en-US" b="1" dirty="0"/>
              <a:t>addition, other regional techniques such as caudal or </a:t>
            </a:r>
            <a:r>
              <a:rPr lang="en-US" b="1" dirty="0" err="1"/>
              <a:t>paracervical</a:t>
            </a:r>
            <a:r>
              <a:rPr lang="en-US" b="1" dirty="0"/>
              <a:t> block are used infrequently</a:t>
            </a:r>
            <a:endParaRPr lang="fa-IR"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solidFill>
                  <a:srgbClr val="7030A0"/>
                </a:solidFill>
                <a:latin typeface="Bodoni MT Black" pitchFamily="18" charset="0"/>
              </a:rPr>
              <a:t>Psychoprophylaxis</a:t>
            </a:r>
            <a:endParaRPr lang="fa-IR" dirty="0">
              <a:solidFill>
                <a:srgbClr val="7030A0"/>
              </a:solidFill>
              <a:latin typeface="Bodoni MT Black" pitchFamily="18" charset="0"/>
            </a:endParaRPr>
          </a:p>
        </p:txBody>
      </p:sp>
      <p:sp>
        <p:nvSpPr>
          <p:cNvPr id="3" name="Content Placeholder 2"/>
          <p:cNvSpPr>
            <a:spLocks noGrp="1"/>
          </p:cNvSpPr>
          <p:nvPr>
            <p:ph idx="1"/>
          </p:nvPr>
        </p:nvSpPr>
        <p:spPr/>
        <p:txBody>
          <a:bodyPr>
            <a:normAutofit fontScale="70000" lnSpcReduction="20000"/>
          </a:bodyPr>
          <a:lstStyle/>
          <a:p>
            <a:pPr algn="l"/>
            <a:r>
              <a:rPr lang="en-US" b="1" dirty="0"/>
              <a:t>“Natural childbirth” stems from a phrase coined by </a:t>
            </a:r>
            <a:r>
              <a:rPr lang="en-US" b="1" dirty="0" err="1"/>
              <a:t>Grantley</a:t>
            </a:r>
            <a:r>
              <a:rPr lang="en-US" b="1" dirty="0"/>
              <a:t> Dick-Read in 1933; he believed that childbirth was a painless process that did not need medical intervention if the mother was adequately </a:t>
            </a:r>
            <a:r>
              <a:rPr lang="en-US" b="1" dirty="0" err="1" smtClean="0"/>
              <a:t>prepared.The</a:t>
            </a:r>
            <a:r>
              <a:rPr lang="en-US" b="1" dirty="0" smtClean="0"/>
              <a:t> </a:t>
            </a:r>
            <a:r>
              <a:rPr lang="en-US" b="1" dirty="0" err="1"/>
              <a:t>Pavlovian</a:t>
            </a:r>
            <a:r>
              <a:rPr lang="en-US" b="1" dirty="0"/>
              <a:t> methods of childbirth used in Russia were adapted by the French obstetrician </a:t>
            </a:r>
            <a:r>
              <a:rPr lang="en-US" b="1" dirty="0" err="1"/>
              <a:t>Fernand</a:t>
            </a:r>
            <a:r>
              <a:rPr lang="en-US" b="1" dirty="0"/>
              <a:t> Lamaze in the late 1950s, and “natural childbirth” was popularized as an option for </a:t>
            </a:r>
            <a:r>
              <a:rPr lang="en-US" b="1" dirty="0" err="1"/>
              <a:t>parturients</a:t>
            </a:r>
            <a:r>
              <a:rPr lang="en-US" b="1" dirty="0"/>
              <a:t>. This method focuses on teaching the mother conditioned reflexes to overcome the pain and fear of childbirth. It also uses an education program, human support during labor, breathing techniques, relaxation techniques of voluntary muscles, a strong focus of attention, and specific activities to concentrate on during contractions to block pain. Indeed, even the presence of another woman during labor to support the expectant mother has a positive effect on outcomes, including the duration of labor</a:t>
            </a:r>
            <a:endParaRPr lang="fa-IR"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solidFill>
                  <a:srgbClr val="7030A0"/>
                </a:solidFill>
                <a:latin typeface="Bodoni MT Black" pitchFamily="18" charset="0"/>
              </a:rPr>
              <a:t>Transcutaneous</a:t>
            </a:r>
            <a:r>
              <a:rPr lang="en-US" dirty="0">
                <a:solidFill>
                  <a:srgbClr val="7030A0"/>
                </a:solidFill>
                <a:latin typeface="Bodoni MT Black" pitchFamily="18" charset="0"/>
              </a:rPr>
              <a:t> Electrical Nerve Stimulation</a:t>
            </a:r>
            <a:endParaRPr lang="fa-IR" dirty="0">
              <a:solidFill>
                <a:srgbClr val="7030A0"/>
              </a:solidFill>
              <a:latin typeface="Bodoni MT Black" pitchFamily="18" charset="0"/>
            </a:endParaRPr>
          </a:p>
        </p:txBody>
      </p:sp>
      <p:sp>
        <p:nvSpPr>
          <p:cNvPr id="3" name="Content Placeholder 2"/>
          <p:cNvSpPr>
            <a:spLocks noGrp="1"/>
          </p:cNvSpPr>
          <p:nvPr>
            <p:ph idx="1"/>
          </p:nvPr>
        </p:nvSpPr>
        <p:spPr>
          <a:xfrm>
            <a:off x="457200" y="1600200"/>
            <a:ext cx="8229600" cy="4972072"/>
          </a:xfrm>
        </p:spPr>
        <p:txBody>
          <a:bodyPr>
            <a:normAutofit fontScale="77500" lnSpcReduction="20000"/>
          </a:bodyPr>
          <a:lstStyle/>
          <a:p>
            <a:pPr algn="l"/>
            <a:r>
              <a:rPr lang="en-US" b="1" dirty="0"/>
              <a:t>TENS is thought to reduce pain by </a:t>
            </a:r>
            <a:r>
              <a:rPr lang="en-US" b="1" dirty="0" err="1"/>
              <a:t>nociceptive</a:t>
            </a:r>
            <a:r>
              <a:rPr lang="en-US" b="1" dirty="0"/>
              <a:t> inhibition at a </a:t>
            </a:r>
            <a:r>
              <a:rPr lang="en-US" b="1" dirty="0" err="1"/>
              <a:t>presynaptic</a:t>
            </a:r>
            <a:r>
              <a:rPr lang="en-US" b="1" dirty="0"/>
              <a:t> level in the dorsal horn by limiting central transmission </a:t>
            </a:r>
            <a:r>
              <a:rPr lang="en-US" b="1" dirty="0" smtClean="0"/>
              <a:t>.</a:t>
            </a:r>
          </a:p>
          <a:p>
            <a:pPr algn="l"/>
            <a:r>
              <a:rPr lang="en-US" b="1" dirty="0" smtClean="0"/>
              <a:t>Electrical </a:t>
            </a:r>
            <a:r>
              <a:rPr lang="en-US" b="1" dirty="0"/>
              <a:t>stimulation preferentially activates low-threshold </a:t>
            </a:r>
            <a:r>
              <a:rPr lang="en-US" b="1" dirty="0" err="1"/>
              <a:t>myelinated</a:t>
            </a:r>
            <a:r>
              <a:rPr lang="en-US" b="1" dirty="0"/>
              <a:t> nerves. Afferent inhibition effects inhibit propagation of </a:t>
            </a:r>
            <a:r>
              <a:rPr lang="en-US" b="1" dirty="0" err="1"/>
              <a:t>nociception</a:t>
            </a:r>
            <a:r>
              <a:rPr lang="en-US" b="1" dirty="0"/>
              <a:t> along </a:t>
            </a:r>
            <a:r>
              <a:rPr lang="en-US" b="1" dirty="0" err="1"/>
              <a:t>unmyelinated</a:t>
            </a:r>
            <a:r>
              <a:rPr lang="en-US" b="1" dirty="0"/>
              <a:t> small c fibers by blocking impulses to target cells in the </a:t>
            </a:r>
            <a:r>
              <a:rPr lang="en-US" b="1" dirty="0" err="1"/>
              <a:t>substantia</a:t>
            </a:r>
            <a:r>
              <a:rPr lang="en-US" b="1" dirty="0"/>
              <a:t> </a:t>
            </a:r>
            <a:r>
              <a:rPr lang="en-US" b="1" dirty="0" err="1"/>
              <a:t>gelatinosa</a:t>
            </a:r>
            <a:r>
              <a:rPr lang="en-US" b="1" dirty="0"/>
              <a:t> of the dorsal horn. TENS is also thought to enhance release of endorphins and </a:t>
            </a:r>
            <a:r>
              <a:rPr lang="en-US" b="1" dirty="0" err="1"/>
              <a:t>dynorphins</a:t>
            </a:r>
            <a:r>
              <a:rPr lang="en-US" b="1" dirty="0"/>
              <a:t> </a:t>
            </a:r>
            <a:r>
              <a:rPr lang="en-US" b="1" dirty="0" err="1" smtClean="0"/>
              <a:t>centrally.Placement</a:t>
            </a:r>
            <a:r>
              <a:rPr lang="en-US" b="1" dirty="0" smtClean="0"/>
              <a:t> </a:t>
            </a:r>
            <a:r>
              <a:rPr lang="en-US" b="1" dirty="0"/>
              <a:t>of electrode pads over the lower back region in the distribution of T10-L1 may provide some analgesia for </a:t>
            </a:r>
            <a:r>
              <a:rPr lang="en-US" b="1" dirty="0" err="1"/>
              <a:t>parturients</a:t>
            </a:r>
            <a:r>
              <a:rPr lang="en-US" b="1" dirty="0"/>
              <a:t> in early </a:t>
            </a:r>
            <a:r>
              <a:rPr lang="en-US" b="1" dirty="0" err="1" smtClean="0"/>
              <a:t>labor.However</a:t>
            </a:r>
            <a:r>
              <a:rPr lang="en-US" b="1" dirty="0"/>
              <a:t>, </a:t>
            </a:r>
            <a:r>
              <a:rPr lang="en-US" b="1" dirty="0" err="1"/>
              <a:t>Tsen</a:t>
            </a:r>
            <a:r>
              <a:rPr lang="en-US" b="1" dirty="0"/>
              <a:t> and colleagues could not demonstrate its effectiveness for labor analgesia or as an adjunct to epidural analgesia</a:t>
            </a:r>
            <a:endParaRPr lang="fa-IR"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7030A0"/>
                </a:solidFill>
                <a:latin typeface="Bodoni MT Black" pitchFamily="18" charset="0"/>
              </a:rPr>
              <a:t>Systemic Medication</a:t>
            </a:r>
            <a:endParaRPr lang="fa-IR" dirty="0">
              <a:solidFill>
                <a:srgbClr val="7030A0"/>
              </a:solidFill>
              <a:latin typeface="Bodoni MT Black" pitchFamily="18" charset="0"/>
            </a:endParaRPr>
          </a:p>
        </p:txBody>
      </p:sp>
      <p:sp>
        <p:nvSpPr>
          <p:cNvPr id="3" name="Content Placeholder 2"/>
          <p:cNvSpPr>
            <a:spLocks noGrp="1"/>
          </p:cNvSpPr>
          <p:nvPr>
            <p:ph idx="1"/>
          </p:nvPr>
        </p:nvSpPr>
        <p:spPr/>
        <p:txBody>
          <a:bodyPr>
            <a:normAutofit fontScale="85000" lnSpcReduction="20000"/>
          </a:bodyPr>
          <a:lstStyle/>
          <a:p>
            <a:pPr algn="l"/>
            <a:r>
              <a:rPr lang="en-US" b="1" dirty="0" err="1"/>
              <a:t>Opioids</a:t>
            </a:r>
            <a:r>
              <a:rPr lang="en-US" b="1" dirty="0"/>
              <a:t> are the most commonly used class of drugs for systemic medication in laboring </a:t>
            </a:r>
            <a:r>
              <a:rPr lang="en-US" b="1" dirty="0" smtClean="0"/>
              <a:t>women. </a:t>
            </a:r>
          </a:p>
          <a:p>
            <a:pPr algn="l"/>
            <a:r>
              <a:rPr lang="en-US" b="1" dirty="0" smtClean="0"/>
              <a:t>All </a:t>
            </a:r>
            <a:r>
              <a:rPr lang="en-US" b="1" dirty="0" err="1"/>
              <a:t>opioids</a:t>
            </a:r>
            <a:r>
              <a:rPr lang="en-US" b="1" dirty="0"/>
              <a:t> have various degrees of side effects, including respiratory depression, nausea, and vomiting, as well as mental status changes ranging from euphoria to excessive sedation. All </a:t>
            </a:r>
            <a:r>
              <a:rPr lang="en-US" b="1" dirty="0" err="1"/>
              <a:t>opioids</a:t>
            </a:r>
            <a:r>
              <a:rPr lang="en-US" b="1" dirty="0"/>
              <a:t> cross to the placental circulation freely because of their physicochemical characteristics, and they may cause respiratory depression in the newborn. However, when used appropriately, systemic </a:t>
            </a:r>
            <a:r>
              <a:rPr lang="en-US" b="1" dirty="0" err="1"/>
              <a:t>opioids</a:t>
            </a:r>
            <a:r>
              <a:rPr lang="en-US" b="1" dirty="0"/>
              <a:t> can partially alleviate labor pain for short periods. Other systemic drugs used in the treatment of labor pain include sedative-tranquilizers and </a:t>
            </a:r>
            <a:r>
              <a:rPr lang="en-US" b="1" dirty="0" err="1"/>
              <a:t>ketamine</a:t>
            </a:r>
            <a:r>
              <a:rPr lang="en-US" b="1" dirty="0"/>
              <a:t>.</a:t>
            </a:r>
            <a:endParaRPr lang="fa-IR"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7030A0"/>
                </a:solidFill>
                <a:latin typeface="Bodoni MT Black" pitchFamily="18" charset="0"/>
              </a:rPr>
              <a:t>Inhaled Analgesia</a:t>
            </a:r>
            <a:endParaRPr lang="fa-IR" dirty="0">
              <a:solidFill>
                <a:srgbClr val="7030A0"/>
              </a:solidFill>
              <a:latin typeface="Bodoni MT Black" pitchFamily="18" charset="0"/>
            </a:endParaRPr>
          </a:p>
        </p:txBody>
      </p:sp>
      <p:sp>
        <p:nvSpPr>
          <p:cNvPr id="3" name="Content Placeholder 2"/>
          <p:cNvSpPr>
            <a:spLocks noGrp="1"/>
          </p:cNvSpPr>
          <p:nvPr>
            <p:ph idx="1"/>
          </p:nvPr>
        </p:nvSpPr>
        <p:spPr/>
        <p:txBody>
          <a:bodyPr>
            <a:normAutofit fontScale="62500" lnSpcReduction="20000"/>
          </a:bodyPr>
          <a:lstStyle/>
          <a:p>
            <a:pPr algn="l"/>
            <a:r>
              <a:rPr lang="en-US" b="1" dirty="0"/>
              <a:t>Inhaled analgesia can be defined as the administration of </a:t>
            </a:r>
            <a:r>
              <a:rPr lang="en-US" b="1" dirty="0" err="1"/>
              <a:t>subanesthetic</a:t>
            </a:r>
            <a:r>
              <a:rPr lang="en-US" b="1" dirty="0"/>
              <a:t> concentrations of inhaled anesthetics to relieve pain during labor. </a:t>
            </a:r>
            <a:endParaRPr lang="en-US" b="1" dirty="0" smtClean="0"/>
          </a:p>
          <a:p>
            <a:pPr algn="l"/>
            <a:r>
              <a:rPr lang="en-US" b="1" dirty="0" smtClean="0"/>
              <a:t>Although </a:t>
            </a:r>
            <a:r>
              <a:rPr lang="en-US" b="1" dirty="0"/>
              <a:t>inhaled analgesia provides a limited amount of pain relief, it is not adequate to provide sufficient pain relief for most mothers. It may, however, have a place as an adjunct to </a:t>
            </a:r>
            <a:r>
              <a:rPr lang="en-US" b="1" dirty="0" err="1"/>
              <a:t>neuraxial</a:t>
            </a:r>
            <a:r>
              <a:rPr lang="en-US" b="1" dirty="0"/>
              <a:t> techniques or in </a:t>
            </a:r>
            <a:r>
              <a:rPr lang="en-US" b="1" dirty="0" err="1"/>
              <a:t>parturients</a:t>
            </a:r>
            <a:r>
              <a:rPr lang="en-US" b="1" dirty="0"/>
              <a:t> in whom </a:t>
            </a:r>
            <a:r>
              <a:rPr lang="en-US" b="1" dirty="0" smtClean="0"/>
              <a:t>regional anesthesia </a:t>
            </a:r>
            <a:r>
              <a:rPr lang="en-US" b="1" dirty="0"/>
              <a:t>is not possible</a:t>
            </a:r>
            <a:r>
              <a:rPr lang="en-US" b="1" dirty="0" smtClean="0"/>
              <a:t>.</a:t>
            </a:r>
            <a:r>
              <a:rPr lang="en-US" b="1" dirty="0"/>
              <a:t> </a:t>
            </a:r>
            <a:endParaRPr lang="en-US" b="1" dirty="0" smtClean="0"/>
          </a:p>
          <a:p>
            <a:pPr algn="l"/>
            <a:r>
              <a:rPr lang="en-US" b="1" dirty="0" err="1" smtClean="0"/>
              <a:t>Entonox</a:t>
            </a:r>
            <a:r>
              <a:rPr lang="en-US" b="1" dirty="0" smtClean="0"/>
              <a:t> </a:t>
            </a:r>
            <a:r>
              <a:rPr lang="en-US" b="1" dirty="0"/>
              <a:t>(50 : 50 N</a:t>
            </a:r>
            <a:r>
              <a:rPr lang="en-US" b="1" baseline="-25000" dirty="0"/>
              <a:t>2</a:t>
            </a:r>
            <a:r>
              <a:rPr lang="en-US" b="1" dirty="0"/>
              <a:t>O/O</a:t>
            </a:r>
            <a:r>
              <a:rPr lang="en-US" b="1" baseline="-25000" dirty="0"/>
              <a:t>2</a:t>
            </a:r>
            <a:r>
              <a:rPr lang="en-US" b="1" dirty="0"/>
              <a:t> mixture) has been used for many years as both a sole analgesic and an adjuvant to systemic and regional techniques for labor. Associated side effects include dizziness, nausea, </a:t>
            </a:r>
            <a:r>
              <a:rPr lang="en-US" b="1" dirty="0" err="1"/>
              <a:t>dysphoria</a:t>
            </a:r>
            <a:r>
              <a:rPr lang="en-US" b="1" dirty="0"/>
              <a:t>, and lack of cooperation. The maximum analgesic effect occurs after 45 to 60 seconds, and it is therefore important that the parturient use </a:t>
            </a:r>
            <a:r>
              <a:rPr lang="en-US" b="1" dirty="0" err="1"/>
              <a:t>Entonox</a:t>
            </a:r>
            <a:r>
              <a:rPr lang="en-US" b="1" dirty="0"/>
              <a:t> at the early onset of her contractions and discontinue its use after the peak of the contraction. The lack of scavenging systems in labor rooms may theoretically put staff at risk of exposure to excessive levels over a prolonged period</a:t>
            </a:r>
            <a:endParaRPr lang="fa-IR"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7030A0"/>
                </a:solidFill>
                <a:latin typeface="Bodoni MT Black" pitchFamily="18" charset="0"/>
              </a:rPr>
              <a:t>Regional Analgesia</a:t>
            </a:r>
            <a:endParaRPr lang="fa-IR" dirty="0">
              <a:solidFill>
                <a:srgbClr val="7030A0"/>
              </a:solidFill>
              <a:latin typeface="Bodoni MT Black" pitchFamily="18" charset="0"/>
            </a:endParaRPr>
          </a:p>
        </p:txBody>
      </p:sp>
      <p:sp>
        <p:nvSpPr>
          <p:cNvPr id="3" name="Content Placeholder 2"/>
          <p:cNvSpPr>
            <a:spLocks noGrp="1"/>
          </p:cNvSpPr>
          <p:nvPr>
            <p:ph idx="1"/>
          </p:nvPr>
        </p:nvSpPr>
        <p:spPr/>
        <p:txBody>
          <a:bodyPr>
            <a:normAutofit fontScale="77500" lnSpcReduction="20000"/>
          </a:bodyPr>
          <a:lstStyle/>
          <a:p>
            <a:pPr algn="l"/>
            <a:r>
              <a:rPr lang="en-US" b="1" dirty="0"/>
              <a:t>A variety of regional techniques are used in obstetric anesthesia to provide optimal analgesia with minimal depressant effects on the mother and fetus </a:t>
            </a:r>
            <a:endParaRPr lang="en-US" b="1" dirty="0" smtClean="0"/>
          </a:p>
          <a:p>
            <a:pPr algn="l"/>
            <a:r>
              <a:rPr lang="en-US" b="1" dirty="0" smtClean="0"/>
              <a:t>These </a:t>
            </a:r>
            <a:r>
              <a:rPr lang="en-US" b="1" dirty="0"/>
              <a:t>techniques are the most effective means of providing analgesia for labor and delivery. Regional techniques present the most flexible, effective, and least depressant options when compared with </a:t>
            </a:r>
            <a:r>
              <a:rPr lang="en-US" b="1" dirty="0" err="1"/>
              <a:t>parenteral</a:t>
            </a:r>
            <a:r>
              <a:rPr lang="en-US" b="1" dirty="0"/>
              <a:t> and inhalation techniques</a:t>
            </a:r>
            <a:r>
              <a:rPr lang="en-US" b="1" dirty="0" smtClean="0"/>
              <a:t>.</a:t>
            </a:r>
          </a:p>
          <a:p>
            <a:pPr algn="l"/>
            <a:r>
              <a:rPr lang="en-US" b="1" dirty="0" smtClean="0"/>
              <a:t> </a:t>
            </a:r>
            <a:r>
              <a:rPr lang="en-US" b="1" dirty="0"/>
              <a:t>Regional analgesia does not produce drug-induced depression in the mother or fetus. </a:t>
            </a:r>
            <a:endParaRPr lang="en-US" b="1" dirty="0" smtClean="0"/>
          </a:p>
          <a:p>
            <a:pPr algn="l"/>
            <a:r>
              <a:rPr lang="en-US" b="1" dirty="0" smtClean="0">
                <a:solidFill>
                  <a:srgbClr val="FF0000"/>
                </a:solidFill>
              </a:rPr>
              <a:t>The </a:t>
            </a:r>
            <a:r>
              <a:rPr lang="en-US" b="1" dirty="0">
                <a:solidFill>
                  <a:srgbClr val="FF0000"/>
                </a:solidFill>
              </a:rPr>
              <a:t>most commonly performed regional techniques for labor are epidural, spinal, and combined spinal-epidural blocks</a:t>
            </a:r>
            <a:r>
              <a:rPr lang="en-US" b="1" dirty="0" smtClean="0">
                <a:solidFill>
                  <a:srgbClr val="FF0000"/>
                </a:solidFill>
              </a:rPr>
              <a:t>.</a:t>
            </a:r>
          </a:p>
          <a:p>
            <a:pPr algn="l"/>
            <a:endParaRPr lang="fa-IR"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solidFill>
                  <a:srgbClr val="7030A0"/>
                </a:solidFill>
                <a:latin typeface="Bodoni MT Black" pitchFamily="18" charset="0"/>
              </a:rPr>
              <a:t>Patient</a:t>
            </a:r>
            <a:r>
              <a:rPr lang="en-US" b="1" dirty="0">
                <a:solidFill>
                  <a:srgbClr val="7030A0"/>
                </a:solidFill>
                <a:latin typeface="Bodoni MT Black" pitchFamily="18" charset="0"/>
              </a:rPr>
              <a:t> Evaluation and Preparation</a:t>
            </a:r>
            <a:endParaRPr lang="fa-IR" dirty="0">
              <a:solidFill>
                <a:srgbClr val="7030A0"/>
              </a:solidFill>
              <a:latin typeface="Bodoni MT Black" pitchFamily="18" charset="0"/>
            </a:endParaRPr>
          </a:p>
        </p:txBody>
      </p:sp>
      <p:sp>
        <p:nvSpPr>
          <p:cNvPr id="3" name="Content Placeholder 2"/>
          <p:cNvSpPr>
            <a:spLocks noGrp="1"/>
          </p:cNvSpPr>
          <p:nvPr>
            <p:ph idx="1"/>
          </p:nvPr>
        </p:nvSpPr>
        <p:spPr>
          <a:xfrm>
            <a:off x="457200" y="1600200"/>
            <a:ext cx="8229600" cy="5043510"/>
          </a:xfrm>
        </p:spPr>
        <p:txBody>
          <a:bodyPr>
            <a:normAutofit fontScale="47500" lnSpcReduction="20000"/>
          </a:bodyPr>
          <a:lstStyle/>
          <a:p>
            <a:pPr algn="l"/>
            <a:r>
              <a:rPr lang="en-US" b="1" dirty="0"/>
              <a:t>It is important to assess all patients before placement of a regional block by obtaining a focused medical and obstetric history, performing a clinical examination, and evaluating the airway. The use of herbal medications by the general population is gaining in </a:t>
            </a:r>
            <a:r>
              <a:rPr lang="en-US" b="1" dirty="0" err="1" smtClean="0"/>
              <a:t>popularity,and</a:t>
            </a:r>
            <a:r>
              <a:rPr lang="en-US" b="1" dirty="0" smtClean="0"/>
              <a:t> </a:t>
            </a:r>
            <a:r>
              <a:rPr lang="en-US" b="1" dirty="0"/>
              <a:t>obstetric patients are no different. A 7.1% incidence of herbal remedy use by </a:t>
            </a:r>
            <a:r>
              <a:rPr lang="en-US" b="1" dirty="0" err="1"/>
              <a:t>parturients</a:t>
            </a:r>
            <a:r>
              <a:rPr lang="en-US" b="1" dirty="0"/>
              <a:t> after 20 weeks’ gestation has been </a:t>
            </a:r>
            <a:r>
              <a:rPr lang="en-US" b="1" dirty="0" err="1" smtClean="0"/>
              <a:t>reported,Preparations</a:t>
            </a:r>
            <a:r>
              <a:rPr lang="en-US" b="1" dirty="0" smtClean="0"/>
              <a:t> </a:t>
            </a:r>
            <a:r>
              <a:rPr lang="en-US" b="1" dirty="0"/>
              <a:t>containing garlic, ginkgo, ginseng, ginger, and feverfew may have anesthetic implications.</a:t>
            </a:r>
          </a:p>
          <a:p>
            <a:pPr algn="l"/>
            <a:endParaRPr lang="en-US" b="1" dirty="0" smtClean="0"/>
          </a:p>
          <a:p>
            <a:pPr algn="l"/>
            <a:r>
              <a:rPr lang="en-US" b="1" dirty="0" smtClean="0"/>
              <a:t>The </a:t>
            </a:r>
            <a:r>
              <a:rPr lang="en-US" b="1" dirty="0"/>
              <a:t>obstetric plan and fetal well-being should be noted during this preoperative assessment. </a:t>
            </a:r>
            <a:r>
              <a:rPr lang="en-US" b="1" dirty="0">
                <a:solidFill>
                  <a:srgbClr val="FF0000"/>
                </a:solidFill>
              </a:rPr>
              <a:t>Informed consent </a:t>
            </a:r>
            <a:r>
              <a:rPr lang="en-US" b="1" dirty="0"/>
              <a:t>must be obtained, and the anesthesiologist should explain the procedure and the potential complications of the technique. </a:t>
            </a:r>
            <a:endParaRPr lang="en-US" b="1" dirty="0" smtClean="0"/>
          </a:p>
          <a:p>
            <a:pPr algn="l"/>
            <a:endParaRPr lang="en-US" b="1" dirty="0" smtClean="0"/>
          </a:p>
          <a:p>
            <a:pPr algn="l"/>
            <a:r>
              <a:rPr lang="en-US" b="1" dirty="0" smtClean="0"/>
              <a:t>A </a:t>
            </a:r>
            <a:r>
              <a:rPr lang="en-US" b="1" dirty="0"/>
              <a:t>retrospective study of patients’ satisfaction with labor analgesia and their attitude toward the consent process revealed that distress during labor did not interfere with the women's ability to understand the information associated with the consent process before epidural placement. Furthermore, patients thought that the most valuable information received was either from the anesthesiologist who placed the epidural or from an antenatal course</a:t>
            </a:r>
            <a:r>
              <a:rPr lang="en-US" b="1" dirty="0" smtClean="0"/>
              <a:t>.</a:t>
            </a:r>
          </a:p>
          <a:p>
            <a:pPr algn="l">
              <a:buNone/>
            </a:pPr>
            <a:r>
              <a:rPr lang="en-US" b="1" dirty="0" smtClean="0"/>
              <a:t> </a:t>
            </a:r>
          </a:p>
          <a:p>
            <a:pPr algn="l"/>
            <a:r>
              <a:rPr lang="en-US" b="1" dirty="0" smtClean="0">
                <a:solidFill>
                  <a:srgbClr val="FF0000"/>
                </a:solidFill>
              </a:rPr>
              <a:t>Patients </a:t>
            </a:r>
            <a:r>
              <a:rPr lang="en-US" b="1" dirty="0">
                <a:solidFill>
                  <a:srgbClr val="FF0000"/>
                </a:solidFill>
              </a:rPr>
              <a:t>also wanted to know about the potential complications with the greatest morbidity and mortality before </a:t>
            </a:r>
            <a:r>
              <a:rPr lang="en-US" b="1" dirty="0" smtClean="0">
                <a:solidFill>
                  <a:srgbClr val="FF0000"/>
                </a:solidFill>
              </a:rPr>
              <a:t>consenting. </a:t>
            </a:r>
            <a:r>
              <a:rPr lang="en-US" b="1" dirty="0" smtClean="0"/>
              <a:t>A </a:t>
            </a:r>
            <a:r>
              <a:rPr lang="en-US" b="1" dirty="0"/>
              <a:t>full check of emergency equipment should be performed to ensure the immediate availability of resuscitative drugs and equipment. </a:t>
            </a:r>
            <a:endParaRPr lang="en-US" b="1" dirty="0" smtClean="0"/>
          </a:p>
          <a:p>
            <a:pPr algn="l"/>
            <a:endParaRPr lang="en-US" b="1" dirty="0" smtClean="0"/>
          </a:p>
          <a:p>
            <a:pPr algn="l"/>
            <a:r>
              <a:rPr lang="en-US" b="1" dirty="0" smtClean="0"/>
              <a:t>An </a:t>
            </a:r>
            <a:r>
              <a:rPr lang="en-US" b="1" dirty="0"/>
              <a:t>intravenous infusion should be started, and appropriate maternal and fetal monitoring should be in place before starting the procedure</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7030A0"/>
                </a:solidFill>
                <a:latin typeface="Bodoni MT Black" pitchFamily="18" charset="0"/>
              </a:rPr>
              <a:t>Epidural Analgesia</a:t>
            </a:r>
            <a:endParaRPr lang="fa-IR" dirty="0">
              <a:solidFill>
                <a:srgbClr val="7030A0"/>
              </a:solidFill>
              <a:latin typeface="Bodoni MT Black" pitchFamily="18" charset="0"/>
            </a:endParaRPr>
          </a:p>
        </p:txBody>
      </p:sp>
      <p:sp>
        <p:nvSpPr>
          <p:cNvPr id="3" name="Content Placeholder 2"/>
          <p:cNvSpPr>
            <a:spLocks noGrp="1"/>
          </p:cNvSpPr>
          <p:nvPr>
            <p:ph idx="1"/>
          </p:nvPr>
        </p:nvSpPr>
        <p:spPr>
          <a:xfrm>
            <a:off x="428596" y="1643050"/>
            <a:ext cx="8229600" cy="4525963"/>
          </a:xfrm>
        </p:spPr>
        <p:txBody>
          <a:bodyPr>
            <a:normAutofit fontScale="55000" lnSpcReduction="20000"/>
          </a:bodyPr>
          <a:lstStyle/>
          <a:p>
            <a:pPr algn="l"/>
            <a:r>
              <a:rPr lang="en-US" b="1" dirty="0"/>
              <a:t>Lumbar epidural analgesia offers a safe and effective method of pain relief during labor. It is versatile and may be extended to provide anesthesia for instrumental or operative delivery. </a:t>
            </a:r>
            <a:endParaRPr lang="en-US" b="1" dirty="0" smtClean="0"/>
          </a:p>
          <a:p>
            <a:pPr algn="l"/>
            <a:r>
              <a:rPr lang="en-US" b="1" dirty="0" smtClean="0">
                <a:solidFill>
                  <a:srgbClr val="FF0000"/>
                </a:solidFill>
              </a:rPr>
              <a:t>Low </a:t>
            </a:r>
            <a:r>
              <a:rPr lang="en-US" b="1" dirty="0">
                <a:solidFill>
                  <a:srgbClr val="FF0000"/>
                </a:solidFill>
              </a:rPr>
              <a:t>doses of local anesthetic or </a:t>
            </a:r>
            <a:r>
              <a:rPr lang="en-US" b="1" dirty="0" err="1">
                <a:solidFill>
                  <a:srgbClr val="FF0000"/>
                </a:solidFill>
              </a:rPr>
              <a:t>opioid</a:t>
            </a:r>
            <a:r>
              <a:rPr lang="en-US" b="1" dirty="0">
                <a:solidFill>
                  <a:srgbClr val="FF0000"/>
                </a:solidFill>
              </a:rPr>
              <a:t> combinations are administered (usually by infusion) to provide a continuous T10-L1 sensory block during the first stage of labor. </a:t>
            </a:r>
            <a:r>
              <a:rPr lang="en-US" b="1" dirty="0"/>
              <a:t>Further supplementation may be required during the late first stage and second stage to achieve a sacral block. </a:t>
            </a:r>
            <a:endParaRPr lang="en-US" b="1" dirty="0" smtClean="0"/>
          </a:p>
          <a:p>
            <a:pPr algn="l"/>
            <a:r>
              <a:rPr lang="en-US" b="1" dirty="0" smtClean="0"/>
              <a:t>The </a:t>
            </a:r>
            <a:r>
              <a:rPr lang="en-US" b="1" dirty="0"/>
              <a:t>benefits of epidural analgesia include effective pain relief without appreciable motor block, reduction in maternal </a:t>
            </a:r>
            <a:r>
              <a:rPr lang="en-US" b="1" dirty="0" err="1"/>
              <a:t>catecholamines</a:t>
            </a:r>
            <a:r>
              <a:rPr lang="en-US" b="1" dirty="0"/>
              <a:t>, and a means to rapidly achieve surgical anesthesia. Despite numerous relative contraindications, there are very few absolute contraindications to </a:t>
            </a:r>
            <a:r>
              <a:rPr lang="en-US" b="1" dirty="0" err="1"/>
              <a:t>neuraxial</a:t>
            </a:r>
            <a:r>
              <a:rPr lang="en-US" b="1" dirty="0"/>
              <a:t> analgesia. Such contraindications include patient refusal, overt maternal </a:t>
            </a:r>
            <a:r>
              <a:rPr lang="en-US" b="1" dirty="0" err="1"/>
              <a:t>coagulopathy</a:t>
            </a:r>
            <a:r>
              <a:rPr lang="en-US" b="1" dirty="0"/>
              <a:t>, frank infection at the needle site, and maternal hemodynamic instability. Other high-risk conditions, such as fixed cardiac output states (critical aortic </a:t>
            </a:r>
            <a:r>
              <a:rPr lang="en-US" b="1" dirty="0" err="1"/>
              <a:t>stenosis</a:t>
            </a:r>
            <a:r>
              <a:rPr lang="en-US" b="1" dirty="0"/>
              <a:t>), must be considered on a case-by-case basis, thereby allowing a risk-benefit analysis for each </a:t>
            </a:r>
            <a:endParaRPr lang="en-US" b="1" dirty="0" smtClean="0"/>
          </a:p>
          <a:p>
            <a:pPr algn="l"/>
            <a:r>
              <a:rPr lang="en-US" b="1" dirty="0" smtClean="0"/>
              <a:t>Regardless </a:t>
            </a:r>
            <a:r>
              <a:rPr lang="en-US" b="1" dirty="0"/>
              <a:t>of the technique used, the safe practice of administering labor epidural analgesia dictates initial catheter aspiration, incremental injections, and continuous monitoring for evidence of local anesthetic toxicity. </a:t>
            </a:r>
            <a:r>
              <a:rPr lang="en-US" b="1" dirty="0" smtClean="0"/>
              <a:t>patient</a:t>
            </a:r>
            <a:r>
              <a:rPr lang="en-US" b="1" dirty="0"/>
              <a:t>.</a:t>
            </a:r>
          </a:p>
          <a:p>
            <a:pPr algn="l"/>
            <a:endParaRPr lang="fa-IR"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6" name="Content Placeholder 5" descr="http://womenarena.com/wp-content/uploads/2010/08/epidurals.gif">
            <a:hlinkClick r:id="rId2"/>
          </p:cNvPr>
          <p:cNvPicPr>
            <a:picLocks noGrp="1"/>
          </p:cNvPicPr>
          <p:nvPr>
            <p:ph idx="1"/>
          </p:nvPr>
        </p:nvPicPr>
        <p:blipFill>
          <a:blip r:embed="rId3" cstate="print"/>
          <a:srcRect/>
          <a:stretch>
            <a:fillRect/>
          </a:stretch>
        </p:blipFill>
        <p:spPr bwMode="auto">
          <a:xfrm>
            <a:off x="2786050" y="1500174"/>
            <a:ext cx="3643338" cy="4500594"/>
          </a:xfrm>
          <a:prstGeom prst="rect">
            <a:avLst/>
          </a:prstGeom>
          <a:noFill/>
          <a:ln w="9525">
            <a:noFill/>
            <a:miter lim="800000"/>
            <a:headEnd/>
            <a:tailEnd/>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How an epidural is given during childbirth_pal-vcd_mp2.mpg">
            <a:hlinkClick r:id="" action="ppaction://media"/>
          </p:cNvPr>
          <p:cNvPicPr>
            <a:picLocks noGrp="1" noRot="1" noChangeAspect="1"/>
          </p:cNvPicPr>
          <p:nvPr>
            <p:ph idx="1"/>
            <a:videoFile r:link="rId1"/>
          </p:nvPr>
        </p:nvPicPr>
        <p:blipFill>
          <a:blip r:embed="rId3" cstate="print"/>
          <a:stretch>
            <a:fillRect/>
          </a:stretch>
        </p:blipFill>
        <p:spPr>
          <a:xfrm>
            <a:off x="642910" y="142851"/>
            <a:ext cx="7858180" cy="642942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04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8596" y="1785926"/>
            <a:ext cx="7500990" cy="3929066"/>
          </a:xfrm>
        </p:spPr>
        <p:txBody>
          <a:bodyPr>
            <a:noAutofit/>
          </a:bodyPr>
          <a:lstStyle/>
          <a:p>
            <a:pPr algn="l"/>
            <a:r>
              <a:rPr lang="en-US" sz="1800" b="1" dirty="0"/>
              <a:t>Labor can be defined as progressive dilatation of the cervix in association with repetitive uterine </a:t>
            </a:r>
            <a:r>
              <a:rPr lang="en-US" sz="1800" b="1" dirty="0" smtClean="0"/>
              <a:t>contractions</a:t>
            </a:r>
            <a:r>
              <a:rPr lang="en-US" sz="1800" b="1" dirty="0"/>
              <a:t>. </a:t>
            </a:r>
            <a:r>
              <a:rPr lang="en-US" sz="1800" b="1" dirty="0" smtClean="0"/>
              <a:t/>
            </a:r>
            <a:br>
              <a:rPr lang="en-US" sz="1800" b="1" dirty="0" smtClean="0"/>
            </a:br>
            <a:r>
              <a:rPr lang="en-US" sz="1800" b="1" dirty="0" smtClean="0"/>
              <a:t/>
            </a:r>
            <a:br>
              <a:rPr lang="en-US" sz="1800" b="1" dirty="0" smtClean="0"/>
            </a:br>
            <a:r>
              <a:rPr lang="en-US" sz="1800" b="1" dirty="0" smtClean="0"/>
              <a:t>Labor </a:t>
            </a:r>
            <a:r>
              <a:rPr lang="en-US" sz="1800" b="1" dirty="0"/>
              <a:t>can be either spontaneous or induced, and the activity of the uterus is measured in frequency, duration, and intensity of contractions. Although labor is a continuous process, it has traditionally been divided into three stages</a:t>
            </a:r>
            <a:r>
              <a:rPr lang="en-US" sz="1800" b="1" dirty="0" smtClean="0"/>
              <a:t>.</a:t>
            </a:r>
            <a:br>
              <a:rPr lang="en-US" sz="1800" b="1" dirty="0" smtClean="0"/>
            </a:br>
            <a:r>
              <a:rPr lang="en-US" sz="1800" b="1" dirty="0" smtClean="0"/>
              <a:t> </a:t>
            </a:r>
            <a:br>
              <a:rPr lang="en-US" sz="1800" b="1" dirty="0" smtClean="0"/>
            </a:br>
            <a:r>
              <a:rPr lang="en-US" sz="1800" b="1" dirty="0" smtClean="0"/>
              <a:t>The </a:t>
            </a:r>
            <a:r>
              <a:rPr lang="en-US" sz="1800" b="1" dirty="0"/>
              <a:t>first stage of labor consists of at least two phases: a latent phase of variable duration (which is defined as the period between the onset of labor and the point at which a change in the slope of cervical dilatation is noted) and a phase of maximal dilatation (which usually begins at approximately 3-cm dilation</a:t>
            </a:r>
            <a:r>
              <a:rPr lang="en-US" sz="1800" b="1" dirty="0" smtClean="0"/>
              <a:t>).</a:t>
            </a:r>
            <a:r>
              <a:rPr lang="en-US" sz="1800" b="1" baseline="30000" dirty="0"/>
              <a:t/>
            </a:r>
            <a:br>
              <a:rPr lang="en-US" sz="1800" b="1" baseline="30000" dirty="0"/>
            </a:br>
            <a:r>
              <a:rPr lang="en-US" sz="1800" b="1" dirty="0" smtClean="0"/>
              <a:t/>
            </a:r>
            <a:br>
              <a:rPr lang="en-US" sz="1800" b="1" dirty="0" smtClean="0"/>
            </a:br>
            <a:endParaRPr lang="fa-IR" sz="1800" dirty="0"/>
          </a:p>
        </p:txBody>
      </p:sp>
      <p:sp>
        <p:nvSpPr>
          <p:cNvPr id="3" name="Subtitle 2"/>
          <p:cNvSpPr>
            <a:spLocks noGrp="1"/>
          </p:cNvSpPr>
          <p:nvPr>
            <p:ph type="subTitle" idx="1"/>
          </p:nvPr>
        </p:nvSpPr>
        <p:spPr>
          <a:xfrm>
            <a:off x="500034" y="857232"/>
            <a:ext cx="7272366" cy="785818"/>
          </a:xfrm>
        </p:spPr>
        <p:style>
          <a:lnRef idx="2">
            <a:schemeClr val="accent2"/>
          </a:lnRef>
          <a:fillRef idx="1">
            <a:schemeClr val="lt1"/>
          </a:fillRef>
          <a:effectRef idx="0">
            <a:schemeClr val="accent2"/>
          </a:effectRef>
          <a:fontRef idx="minor">
            <a:schemeClr val="dk1"/>
          </a:fontRef>
        </p:style>
        <p:txBody>
          <a:bodyPr/>
          <a:lstStyle/>
          <a:p>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Normal Progress of Labor</a:t>
            </a:r>
            <a:endParaRPr lang="fa-I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0178" name="AutoShape 2" descr="mk:@MSITStore:C:\Documents%20and%20Settings\Administrator\Desktop\Miller's%20Anesthesia%20-%207th%20Ed.chm::/f4-u1.0-b978-0-443-06959-8..00069-8..f4.jpg"/>
          <p:cNvSpPr>
            <a:spLocks noChangeAspect="1" noChangeArrowheads="1"/>
          </p:cNvSpPr>
          <p:nvPr/>
        </p:nvSpPr>
        <p:spPr bwMode="auto">
          <a:xfrm>
            <a:off x="8153400" y="-1804988"/>
            <a:ext cx="5715000" cy="3771901"/>
          </a:xfrm>
          <a:prstGeom prst="rect">
            <a:avLst/>
          </a:prstGeom>
          <a:noFill/>
        </p:spPr>
        <p:txBody>
          <a:bodyPr vert="horz" wrap="square" lIns="91440" tIns="45720" rIns="91440" bIns="45720" numCol="1" anchor="t" anchorCtr="0" compatLnSpc="1">
            <a:prstTxWarp prst="textNoShape">
              <a:avLst/>
            </a:prstTxWarp>
          </a:bodyPr>
          <a:lstStyle/>
          <a:p>
            <a:endParaRPr lang="fa-IR"/>
          </a:p>
        </p:txBody>
      </p:sp>
      <p:sp>
        <p:nvSpPr>
          <p:cNvPr id="50180" name="AutoShape 4" descr="mk:@MSITStore:C:\Documents%20and%20Settings\Administrator\Desktop\Miller's%20Anesthesia%20-%207th%20Ed.chm::/f4-u1.0-b978-0-443-06959-8..00069-8..f4.jpg"/>
          <p:cNvSpPr>
            <a:spLocks noChangeAspect="1" noChangeArrowheads="1"/>
          </p:cNvSpPr>
          <p:nvPr/>
        </p:nvSpPr>
        <p:spPr bwMode="auto">
          <a:xfrm>
            <a:off x="8153400" y="-1804988"/>
            <a:ext cx="5715000" cy="3771901"/>
          </a:xfrm>
          <a:prstGeom prst="rect">
            <a:avLst/>
          </a:prstGeom>
          <a:noFill/>
        </p:spPr>
        <p:txBody>
          <a:bodyPr vert="horz" wrap="square" lIns="91440" tIns="45720" rIns="91440" bIns="45720" numCol="1" anchor="t" anchorCtr="0" compatLnSpc="1">
            <a:prstTxWarp prst="textNoShape">
              <a:avLst/>
            </a:prstTxWarp>
          </a:bodyPr>
          <a:lstStyle/>
          <a:p>
            <a:endParaRPr lang="fa-I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Spinal Analgesia</a:t>
            </a:r>
            <a:endParaRPr lang="fa-IR" dirty="0"/>
          </a:p>
        </p:txBody>
      </p:sp>
      <p:sp>
        <p:nvSpPr>
          <p:cNvPr id="3" name="Content Placeholder 2"/>
          <p:cNvSpPr>
            <a:spLocks noGrp="1"/>
          </p:cNvSpPr>
          <p:nvPr>
            <p:ph idx="1"/>
          </p:nvPr>
        </p:nvSpPr>
        <p:spPr/>
        <p:txBody>
          <a:bodyPr>
            <a:normAutofit fontScale="62500" lnSpcReduction="20000"/>
          </a:bodyPr>
          <a:lstStyle/>
          <a:p>
            <a:pPr algn="l"/>
            <a:r>
              <a:rPr lang="en-US" b="1" dirty="0"/>
              <a:t>A single-shot subarachnoid injection of local anesthetic or </a:t>
            </a:r>
            <a:r>
              <a:rPr lang="en-US" b="1" dirty="0" err="1"/>
              <a:t>opioid</a:t>
            </a:r>
            <a:r>
              <a:rPr lang="en-US" b="1" dirty="0"/>
              <a:t> provides effective and rapid onset of labor analgesia </a:t>
            </a:r>
            <a:r>
              <a:rPr lang="en-US" b="1" dirty="0" smtClean="0"/>
              <a:t>.It </a:t>
            </a:r>
            <a:r>
              <a:rPr lang="en-US" b="1" dirty="0"/>
              <a:t>is particularly suitable in very early labor or in a distressed parturient to enable epidural placement under more controlled conditions. </a:t>
            </a:r>
            <a:endParaRPr lang="en-US" b="1" dirty="0" smtClean="0"/>
          </a:p>
          <a:p>
            <a:pPr algn="l"/>
            <a:r>
              <a:rPr lang="en-US" b="1" dirty="0" smtClean="0"/>
              <a:t>Single-shot </a:t>
            </a:r>
            <a:r>
              <a:rPr lang="en-US" b="1" dirty="0"/>
              <a:t>spinal injections may also be used for instrumental deliveries in women who do not have an indwelling epidural catheter. Although used for routine labor analgesia in some hospitals, this technique does not provide the flexibility of an indwelling catheter. Continuous spinal analgesia with a “</a:t>
            </a:r>
            <a:r>
              <a:rPr lang="en-US" b="1" dirty="0" err="1"/>
              <a:t>macrocatheter</a:t>
            </a:r>
            <a:r>
              <a:rPr lang="en-US" b="1" dirty="0"/>
              <a:t>” may be considered in cases of accidental </a:t>
            </a:r>
            <a:r>
              <a:rPr lang="en-US" b="1" dirty="0" err="1"/>
              <a:t>dural</a:t>
            </a:r>
            <a:r>
              <a:rPr lang="en-US" b="1" dirty="0"/>
              <a:t> puncture or very high-risk </a:t>
            </a:r>
            <a:r>
              <a:rPr lang="en-US" b="1" dirty="0" err="1"/>
              <a:t>parturients</a:t>
            </a:r>
            <a:r>
              <a:rPr lang="en-US" b="1" dirty="0"/>
              <a:t>; it provides excellent analgesia and the assurance of a spinal catheter. This practice may also reduce the incidence of post–</a:t>
            </a:r>
            <a:r>
              <a:rPr lang="en-US" b="1" dirty="0" err="1"/>
              <a:t>dural</a:t>
            </a:r>
            <a:r>
              <a:rPr lang="en-US" b="1" dirty="0"/>
              <a:t> puncture headache (PDPH) after an accidental </a:t>
            </a:r>
            <a:r>
              <a:rPr lang="en-US" b="1" dirty="0" err="1"/>
              <a:t>dural</a:t>
            </a:r>
            <a:r>
              <a:rPr lang="en-US" b="1" dirty="0"/>
              <a:t> puncture with an epidural </a:t>
            </a:r>
            <a:r>
              <a:rPr lang="en-US" b="1" dirty="0" smtClean="0"/>
              <a:t>needle</a:t>
            </a:r>
          </a:p>
          <a:p>
            <a:pPr algn="l"/>
            <a:r>
              <a:rPr lang="en-US" b="1" dirty="0" smtClean="0"/>
              <a:t>It </a:t>
            </a:r>
            <a:r>
              <a:rPr lang="en-US" b="1" dirty="0"/>
              <a:t>is imperative to inform all personnel involved in the care of a parturient with a spinal catheter in place to avoid accidental overdose of local anesthetic. </a:t>
            </a:r>
            <a:endParaRPr lang="en-US" b="1" dirty="0"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imagesCAGGAP5Q.jpg"/>
          <p:cNvPicPr>
            <a:picLocks noGrp="1" noChangeAspect="1"/>
          </p:cNvPicPr>
          <p:nvPr>
            <p:ph idx="1"/>
          </p:nvPr>
        </p:nvPicPr>
        <p:blipFill>
          <a:blip r:embed="rId2" cstate="print"/>
          <a:stretch>
            <a:fillRect/>
          </a:stretch>
        </p:blipFill>
        <p:spPr>
          <a:xfrm>
            <a:off x="1928794" y="1481015"/>
            <a:ext cx="5244830" cy="4162563"/>
          </a:xfrm>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7030A0"/>
                </a:solidFill>
                <a:latin typeface="Bodoni MT Black" pitchFamily="18" charset="0"/>
              </a:rPr>
              <a:t>Combined Spinal-Epidural Analgesia</a:t>
            </a:r>
            <a:endParaRPr lang="fa-IR" dirty="0">
              <a:solidFill>
                <a:srgbClr val="7030A0"/>
              </a:solidFill>
              <a:latin typeface="Bodoni MT Black" pitchFamily="18" charset="0"/>
            </a:endParaRPr>
          </a:p>
        </p:txBody>
      </p:sp>
      <p:sp>
        <p:nvSpPr>
          <p:cNvPr id="3" name="Content Placeholder 2"/>
          <p:cNvSpPr>
            <a:spLocks noGrp="1"/>
          </p:cNvSpPr>
          <p:nvPr>
            <p:ph idx="1"/>
          </p:nvPr>
        </p:nvSpPr>
        <p:spPr>
          <a:xfrm>
            <a:off x="457200" y="1600200"/>
            <a:ext cx="8229600" cy="4900634"/>
          </a:xfrm>
        </p:spPr>
        <p:txBody>
          <a:bodyPr>
            <a:normAutofit fontScale="47500" lnSpcReduction="20000"/>
          </a:bodyPr>
          <a:lstStyle/>
          <a:p>
            <a:pPr algn="l"/>
            <a:r>
              <a:rPr lang="en-US" b="1" dirty="0"/>
              <a:t>The combined spinal-epidural (CSE) technique is widely used in obstetric practice to provide optimal analgesia for </a:t>
            </a:r>
            <a:r>
              <a:rPr lang="en-US" b="1" dirty="0" err="1"/>
              <a:t>parturients</a:t>
            </a:r>
            <a:r>
              <a:rPr lang="en-US" b="1" dirty="0"/>
              <a:t> </a:t>
            </a:r>
            <a:endParaRPr lang="en-US" b="1" dirty="0" smtClean="0"/>
          </a:p>
          <a:p>
            <a:pPr algn="l"/>
            <a:endParaRPr lang="en-US" b="1" dirty="0" smtClean="0"/>
          </a:p>
          <a:p>
            <a:pPr algn="l"/>
            <a:r>
              <a:rPr lang="en-US" b="1" dirty="0" smtClean="0"/>
              <a:t>It </a:t>
            </a:r>
            <a:r>
              <a:rPr lang="en-US" b="1" dirty="0"/>
              <a:t>offers effective, rapid-onset analgesia with minimal risk of toxicity or impaired motor block. In addition, this technique provides the ability to prolong the duration of analgesia, as required, through the use of an epidural catheter. Furthermore, should an operative delivery become necessary, that same catheter can be used to provide operative anesthesia. </a:t>
            </a:r>
            <a:endParaRPr lang="en-US" b="1" dirty="0" smtClean="0"/>
          </a:p>
          <a:p>
            <a:pPr algn="l"/>
            <a:endParaRPr lang="en-US" b="1" dirty="0" smtClean="0"/>
          </a:p>
          <a:p>
            <a:pPr algn="l"/>
            <a:r>
              <a:rPr lang="en-US" b="1" dirty="0" smtClean="0"/>
              <a:t>The </a:t>
            </a:r>
            <a:r>
              <a:rPr lang="en-US" b="1" dirty="0"/>
              <a:t>onset of spinal analgesia is almost immediate, and the duration is between 2 and 3 hours, depending on which agent or agents are chosen. The duration of spinal analgesia, however, is decreased when administered to a woman in advanced labor versus one in early </a:t>
            </a:r>
            <a:r>
              <a:rPr lang="en-US" b="1" dirty="0" smtClean="0"/>
              <a:t>labor.</a:t>
            </a:r>
          </a:p>
          <a:p>
            <a:pPr algn="l"/>
            <a:r>
              <a:rPr lang="en-US" b="1" dirty="0" smtClean="0"/>
              <a:t>Patients </a:t>
            </a:r>
            <a:r>
              <a:rPr lang="en-US" b="1" dirty="0"/>
              <a:t>may have greater satisfaction with CSE than with standard epidurals, perhaps because of a greater feeling of </a:t>
            </a:r>
            <a:r>
              <a:rPr lang="en-US" b="1" dirty="0" smtClean="0"/>
              <a:t>self-control</a:t>
            </a:r>
          </a:p>
          <a:p>
            <a:pPr algn="l"/>
            <a:endParaRPr lang="en-US" b="1" dirty="0" smtClean="0"/>
          </a:p>
          <a:p>
            <a:pPr algn="l"/>
            <a:r>
              <a:rPr lang="en-US" b="1" dirty="0" smtClean="0"/>
              <a:t>The </a:t>
            </a:r>
            <a:r>
              <a:rPr lang="en-US" b="1" dirty="0"/>
              <a:t>original description of spinal labor analgesia involved </a:t>
            </a:r>
            <a:r>
              <a:rPr lang="en-US" b="1" dirty="0" err="1"/>
              <a:t>sufentanil</a:t>
            </a:r>
            <a:r>
              <a:rPr lang="en-US" b="1" dirty="0"/>
              <a:t> or </a:t>
            </a:r>
            <a:r>
              <a:rPr lang="en-US" b="1" dirty="0" err="1" smtClean="0"/>
              <a:t>fentanyl,but</a:t>
            </a:r>
            <a:r>
              <a:rPr lang="en-US" b="1" dirty="0" smtClean="0"/>
              <a:t> </a:t>
            </a:r>
            <a:r>
              <a:rPr lang="en-US" b="1" dirty="0"/>
              <a:t>the addition of isobaric </a:t>
            </a:r>
            <a:r>
              <a:rPr lang="en-US" b="1" dirty="0" err="1"/>
              <a:t>bupivacaine</a:t>
            </a:r>
            <a:r>
              <a:rPr lang="en-US" b="1" dirty="0"/>
              <a:t> to the </a:t>
            </a:r>
            <a:r>
              <a:rPr lang="en-US" b="1" dirty="0" err="1"/>
              <a:t>opioid</a:t>
            </a:r>
            <a:r>
              <a:rPr lang="en-US" b="1" dirty="0"/>
              <a:t> produces a greater density of sensory blockade while still minimizing motor </a:t>
            </a:r>
            <a:r>
              <a:rPr lang="en-US" b="1" dirty="0" err="1" smtClean="0"/>
              <a:t>blockade.Originally</a:t>
            </a:r>
            <a:r>
              <a:rPr lang="en-US" b="1" dirty="0"/>
              <a:t>, 25 µg of </a:t>
            </a:r>
            <a:r>
              <a:rPr lang="en-US" b="1" dirty="0" err="1"/>
              <a:t>fentanyl</a:t>
            </a:r>
            <a:r>
              <a:rPr lang="en-US" b="1" dirty="0"/>
              <a:t> or 10 µg of </a:t>
            </a:r>
            <a:r>
              <a:rPr lang="en-US" b="1" dirty="0" err="1"/>
              <a:t>sufentanil</a:t>
            </a:r>
            <a:r>
              <a:rPr lang="en-US" b="1" dirty="0"/>
              <a:t> was advocated, but later studies have suggested using smaller doses of </a:t>
            </a:r>
            <a:r>
              <a:rPr lang="en-US" b="1" dirty="0" err="1"/>
              <a:t>opioid</a:t>
            </a:r>
            <a:r>
              <a:rPr lang="en-US" b="1" dirty="0"/>
              <a:t> combined with a local </a:t>
            </a:r>
            <a:r>
              <a:rPr lang="en-US" b="1" dirty="0" smtClean="0"/>
              <a:t>anesthetic.</a:t>
            </a:r>
          </a:p>
          <a:p>
            <a:pPr algn="l"/>
            <a:endParaRPr lang="en-US" b="1" dirty="0" smtClean="0">
              <a:solidFill>
                <a:srgbClr val="FF0000"/>
              </a:solidFill>
            </a:endParaRPr>
          </a:p>
          <a:p>
            <a:pPr algn="l"/>
            <a:r>
              <a:rPr lang="en-US" b="1" dirty="0" smtClean="0">
                <a:solidFill>
                  <a:srgbClr val="FF0000"/>
                </a:solidFill>
              </a:rPr>
              <a:t>For </a:t>
            </a:r>
            <a:r>
              <a:rPr lang="en-US" b="1" dirty="0">
                <a:solidFill>
                  <a:srgbClr val="FF0000"/>
                </a:solidFill>
              </a:rPr>
              <a:t>example, many clinicians are now routinely using 5 µg of </a:t>
            </a:r>
            <a:r>
              <a:rPr lang="en-US" b="1" dirty="0" err="1">
                <a:solidFill>
                  <a:srgbClr val="FF0000"/>
                </a:solidFill>
              </a:rPr>
              <a:t>sufentanil</a:t>
            </a:r>
            <a:r>
              <a:rPr lang="en-US" b="1" dirty="0">
                <a:solidFill>
                  <a:srgbClr val="FF0000"/>
                </a:solidFill>
              </a:rPr>
              <a:t> or 15 µg of </a:t>
            </a:r>
            <a:r>
              <a:rPr lang="en-US" b="1" dirty="0" err="1">
                <a:solidFill>
                  <a:srgbClr val="FF0000"/>
                </a:solidFill>
              </a:rPr>
              <a:t>intrathecal</a:t>
            </a:r>
            <a:r>
              <a:rPr lang="en-US" b="1" dirty="0">
                <a:solidFill>
                  <a:srgbClr val="FF0000"/>
                </a:solidFill>
              </a:rPr>
              <a:t> </a:t>
            </a:r>
            <a:r>
              <a:rPr lang="en-US" b="1" dirty="0" err="1">
                <a:solidFill>
                  <a:srgbClr val="FF0000"/>
                </a:solidFill>
              </a:rPr>
              <a:t>fentanyl</a:t>
            </a:r>
            <a:r>
              <a:rPr lang="en-US" b="1" dirty="0">
                <a:solidFill>
                  <a:srgbClr val="FF0000"/>
                </a:solidFill>
              </a:rPr>
              <a:t>. Other studies have suggested that </a:t>
            </a:r>
            <a:r>
              <a:rPr lang="en-US" b="1" dirty="0" err="1">
                <a:solidFill>
                  <a:srgbClr val="FF0000"/>
                </a:solidFill>
              </a:rPr>
              <a:t>ropivacaine</a:t>
            </a:r>
            <a:r>
              <a:rPr lang="en-US" b="1" dirty="0">
                <a:solidFill>
                  <a:srgbClr val="FF0000"/>
                </a:solidFill>
              </a:rPr>
              <a:t> and </a:t>
            </a:r>
            <a:r>
              <a:rPr lang="en-US" b="1" dirty="0" err="1">
                <a:solidFill>
                  <a:srgbClr val="FF0000"/>
                </a:solidFill>
              </a:rPr>
              <a:t>levobupivacaine</a:t>
            </a:r>
            <a:r>
              <a:rPr lang="en-US" b="1" dirty="0">
                <a:solidFill>
                  <a:srgbClr val="FF0000"/>
                </a:solidFill>
              </a:rPr>
              <a:t> can be substituted for </a:t>
            </a:r>
            <a:r>
              <a:rPr lang="en-US" b="1" dirty="0" err="1">
                <a:solidFill>
                  <a:srgbClr val="FF0000"/>
                </a:solidFill>
              </a:rPr>
              <a:t>intrathecal</a:t>
            </a:r>
            <a:r>
              <a:rPr lang="en-US" b="1" dirty="0">
                <a:solidFill>
                  <a:srgbClr val="FF0000"/>
                </a:solidFill>
              </a:rPr>
              <a:t> </a:t>
            </a:r>
            <a:r>
              <a:rPr lang="en-US" b="1" dirty="0" err="1">
                <a:solidFill>
                  <a:srgbClr val="FF0000"/>
                </a:solidFill>
              </a:rPr>
              <a:t>bupivacaine</a:t>
            </a:r>
            <a:r>
              <a:rPr lang="en-US" b="1" dirty="0">
                <a:solidFill>
                  <a:srgbClr val="FF0000"/>
                </a:solidFill>
              </a:rPr>
              <a:t> to provide labor analgesia</a:t>
            </a:r>
            <a:endParaRPr lang="fa-IR" dirty="0">
              <a:solidFill>
                <a:srgbClr val="FF0000"/>
              </a:solidFill>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7030A0"/>
                </a:solidFill>
                <a:latin typeface="Bodoni MT Black" pitchFamily="18" charset="0"/>
              </a:rPr>
              <a:t>Combined Spinal-Epidural Analgesia</a:t>
            </a:r>
            <a:endParaRPr lang="fa-IR" dirty="0">
              <a:solidFill>
                <a:srgbClr val="7030A0"/>
              </a:solidFill>
              <a:latin typeface="Bodoni MT Black" pitchFamily="18" charset="0"/>
            </a:endParaRPr>
          </a:p>
        </p:txBody>
      </p:sp>
      <p:sp>
        <p:nvSpPr>
          <p:cNvPr id="3" name="Content Placeholder 2"/>
          <p:cNvSpPr>
            <a:spLocks noGrp="1"/>
          </p:cNvSpPr>
          <p:nvPr>
            <p:ph idx="1"/>
          </p:nvPr>
        </p:nvSpPr>
        <p:spPr>
          <a:xfrm>
            <a:off x="457200" y="1600200"/>
            <a:ext cx="8229600" cy="5043510"/>
          </a:xfrm>
        </p:spPr>
        <p:txBody>
          <a:bodyPr>
            <a:normAutofit fontScale="47500" lnSpcReduction="20000"/>
          </a:bodyPr>
          <a:lstStyle/>
          <a:p>
            <a:pPr algn="l"/>
            <a:r>
              <a:rPr lang="en-US" b="1" dirty="0"/>
              <a:t>The CSE technique has also made ambulation possible for many women receiving </a:t>
            </a:r>
            <a:r>
              <a:rPr lang="en-US" b="1" dirty="0" err="1"/>
              <a:t>neuraxial</a:t>
            </a:r>
            <a:r>
              <a:rPr lang="en-US" b="1" dirty="0"/>
              <a:t> analgesia. </a:t>
            </a:r>
            <a:r>
              <a:rPr lang="en-US" b="1" dirty="0">
                <a:solidFill>
                  <a:srgbClr val="FF0000"/>
                </a:solidFill>
              </a:rPr>
              <a:t>Because of the minimal motor block with this technique, it has been termed “the walking epidural.” </a:t>
            </a:r>
            <a:endParaRPr lang="en-US" b="1" dirty="0" smtClean="0">
              <a:solidFill>
                <a:srgbClr val="FF0000"/>
              </a:solidFill>
            </a:endParaRPr>
          </a:p>
          <a:p>
            <a:pPr algn="l"/>
            <a:r>
              <a:rPr lang="en-US" b="1" dirty="0" smtClean="0"/>
              <a:t>In </a:t>
            </a:r>
            <a:r>
              <a:rPr lang="en-US" b="1" dirty="0"/>
              <a:t>addition to the advantage of rapid onset of pain relief, the CSE technique may reduce the incidence of several potential problems associated with the conventional epidural technique, including incomplete (patchy) blockade, motor block, and poor sacral spread. Another potential advantage of the CSE technique is that early evidence suggests that it may be associated with a significantly reduced duration of the first stage of labor in </a:t>
            </a:r>
            <a:r>
              <a:rPr lang="en-US" b="1" dirty="0" err="1"/>
              <a:t>primiparous</a:t>
            </a:r>
            <a:r>
              <a:rPr lang="en-US" b="1" dirty="0"/>
              <a:t> </a:t>
            </a:r>
            <a:r>
              <a:rPr lang="en-US" b="1" dirty="0" err="1" smtClean="0"/>
              <a:t>parturients</a:t>
            </a:r>
            <a:r>
              <a:rPr lang="en-US" b="1" dirty="0" smtClean="0"/>
              <a:t>.</a:t>
            </a:r>
            <a:endParaRPr lang="en-US" b="1" dirty="0"/>
          </a:p>
          <a:p>
            <a:pPr algn="l"/>
            <a:r>
              <a:rPr lang="en-US" b="1" dirty="0"/>
              <a:t>Many methods may be used to perform a CSE block, including (1) epidural catheter insertion followed by spinal needle placement at a lower </a:t>
            </a:r>
            <a:r>
              <a:rPr lang="en-US" b="1" dirty="0" err="1"/>
              <a:t>interspace</a:t>
            </a:r>
            <a:r>
              <a:rPr lang="en-US" b="1" dirty="0"/>
              <a:t>; (2) an epidural needle beside the spinal needle at the same </a:t>
            </a:r>
            <a:r>
              <a:rPr lang="en-US" b="1" dirty="0" err="1"/>
              <a:t>interspace</a:t>
            </a:r>
            <a:r>
              <a:rPr lang="en-US" b="1" dirty="0"/>
              <a:t> with the use of specially designed needles; and (3) the most commonly used “needle-through-needle” technique, which involves identification of the epidural space and insertion of a long fine-bore </a:t>
            </a:r>
            <a:r>
              <a:rPr lang="en-US" b="1" dirty="0" err="1"/>
              <a:t>atraumatic</a:t>
            </a:r>
            <a:r>
              <a:rPr lang="en-US" b="1" dirty="0"/>
              <a:t> (pencil point) spinal needle through the epidural needle until the tip of the spinal needle pierces the </a:t>
            </a:r>
            <a:r>
              <a:rPr lang="en-US" b="1" dirty="0" err="1" smtClean="0"/>
              <a:t>dura</a:t>
            </a:r>
            <a:endParaRPr lang="en-US" b="1" dirty="0" smtClean="0"/>
          </a:p>
          <a:p>
            <a:pPr algn="l"/>
            <a:r>
              <a:rPr lang="en-US" b="1" dirty="0" smtClean="0"/>
              <a:t>Free </a:t>
            </a:r>
            <a:r>
              <a:rPr lang="en-US" b="1" dirty="0"/>
              <a:t>flow of cerebrospinal fluid (CSF) confirms correct placement, and the </a:t>
            </a:r>
            <a:r>
              <a:rPr lang="en-US" b="1" dirty="0" err="1"/>
              <a:t>opioid</a:t>
            </a:r>
            <a:r>
              <a:rPr lang="en-US" b="1" dirty="0"/>
              <a:t>, alone or in combination with a local anesthetic, is then injected. After spinal injection, the spinal needle is withdrawn and the epidural catheter is placed 4 to 5 cm into the epidural space via the epidural needle. </a:t>
            </a:r>
            <a:endParaRPr lang="en-US" b="1" dirty="0" smtClean="0"/>
          </a:p>
          <a:p>
            <a:pPr algn="l"/>
            <a:r>
              <a:rPr lang="en-US" b="1" dirty="0" smtClean="0"/>
              <a:t>Side </a:t>
            </a:r>
            <a:r>
              <a:rPr lang="en-US" b="1" dirty="0"/>
              <a:t>effects of </a:t>
            </a:r>
            <a:r>
              <a:rPr lang="en-US" b="1" dirty="0" err="1"/>
              <a:t>intrathecal</a:t>
            </a:r>
            <a:r>
              <a:rPr lang="en-US" b="1" dirty="0"/>
              <a:t> </a:t>
            </a:r>
            <a:r>
              <a:rPr lang="en-US" b="1" dirty="0" err="1"/>
              <a:t>opioid</a:t>
            </a:r>
            <a:r>
              <a:rPr lang="en-US" b="1" dirty="0"/>
              <a:t> include </a:t>
            </a:r>
            <a:r>
              <a:rPr lang="en-US" b="1" dirty="0" err="1"/>
              <a:t>pruritus</a:t>
            </a:r>
            <a:r>
              <a:rPr lang="en-US" b="1" dirty="0"/>
              <a:t>, nausea and vomiting, and urinary retention. Respiratory depression as a result of </a:t>
            </a:r>
            <a:r>
              <a:rPr lang="en-US" b="1" dirty="0" err="1"/>
              <a:t>cephalad</a:t>
            </a:r>
            <a:r>
              <a:rPr lang="en-US" b="1" dirty="0"/>
              <a:t> spread of </a:t>
            </a:r>
            <a:r>
              <a:rPr lang="en-US" b="1" dirty="0" err="1"/>
              <a:t>opioid</a:t>
            </a:r>
            <a:r>
              <a:rPr lang="en-US" b="1" dirty="0"/>
              <a:t> is rare but has occurred when using lipid-soluble </a:t>
            </a:r>
            <a:r>
              <a:rPr lang="en-US" b="1" dirty="0" err="1"/>
              <a:t>opioids</a:t>
            </a:r>
            <a:r>
              <a:rPr lang="en-US" b="1" dirty="0"/>
              <a:t>. Use of a continuous epidural infusion of dilute local anesthetic plus </a:t>
            </a:r>
            <a:r>
              <a:rPr lang="en-US" b="1" dirty="0" err="1"/>
              <a:t>opioid</a:t>
            </a:r>
            <a:r>
              <a:rPr lang="en-US" b="1" dirty="0"/>
              <a:t> (e.g., 0.0625% to 0.1% </a:t>
            </a:r>
            <a:r>
              <a:rPr lang="en-US" b="1" dirty="0" err="1"/>
              <a:t>bupivacaine</a:t>
            </a:r>
            <a:r>
              <a:rPr lang="en-US" b="1" dirty="0"/>
              <a:t>) provides sensory analgesia without motor block; consequently, it permits many </a:t>
            </a:r>
            <a:r>
              <a:rPr lang="en-US" b="1" dirty="0" err="1"/>
              <a:t>parturients</a:t>
            </a:r>
            <a:r>
              <a:rPr lang="en-US" b="1" dirty="0"/>
              <a:t> to ambulate during labor. Before ambulation, however, women should be observed for the preceding 30 minutes to ensure maternal and fetal well-being, and they should be assessed for adequate motor function</a:t>
            </a:r>
          </a:p>
          <a:p>
            <a:pPr algn="l"/>
            <a:endParaRPr lang="fa-IR"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7030A0"/>
                </a:solidFill>
                <a:latin typeface="Bodoni MT Black" pitchFamily="18" charset="0"/>
              </a:rPr>
              <a:t>Continuous Epidural Infusion</a:t>
            </a:r>
            <a:endParaRPr lang="fa-IR" dirty="0">
              <a:solidFill>
                <a:srgbClr val="7030A0"/>
              </a:solidFill>
              <a:latin typeface="Bodoni MT Black" pitchFamily="18" charset="0"/>
            </a:endParaRPr>
          </a:p>
        </p:txBody>
      </p:sp>
      <p:sp>
        <p:nvSpPr>
          <p:cNvPr id="3" name="Content Placeholder 2"/>
          <p:cNvSpPr>
            <a:spLocks noGrp="1"/>
          </p:cNvSpPr>
          <p:nvPr>
            <p:ph idx="1"/>
          </p:nvPr>
        </p:nvSpPr>
        <p:spPr/>
        <p:txBody>
          <a:bodyPr>
            <a:normAutofit fontScale="77500" lnSpcReduction="20000"/>
          </a:bodyPr>
          <a:lstStyle/>
          <a:p>
            <a:pPr algn="l"/>
            <a:r>
              <a:rPr lang="en-US" b="1" dirty="0"/>
              <a:t>Most obstetric anesthesiologists now advocate the use of continuous infusions of dilute local anesthetic solutions. Local anesthetics such as </a:t>
            </a:r>
            <a:r>
              <a:rPr lang="en-US" b="1" dirty="0" err="1"/>
              <a:t>bupivacaine</a:t>
            </a:r>
            <a:r>
              <a:rPr lang="en-US" b="1" dirty="0"/>
              <a:t>, </a:t>
            </a:r>
            <a:r>
              <a:rPr lang="en-US" b="1" dirty="0" err="1"/>
              <a:t>ropivacaine</a:t>
            </a:r>
            <a:r>
              <a:rPr lang="en-US" b="1" dirty="0"/>
              <a:t>, and </a:t>
            </a:r>
            <a:r>
              <a:rPr lang="en-US" b="1" dirty="0" err="1"/>
              <a:t>levobupivacaine</a:t>
            </a:r>
            <a:r>
              <a:rPr lang="en-US" b="1" dirty="0"/>
              <a:t> in concentrations ranging from 0.0625% to 0.125% are used either alone or in combination with </a:t>
            </a:r>
            <a:r>
              <a:rPr lang="en-US" b="1" dirty="0" err="1"/>
              <a:t>opioid</a:t>
            </a:r>
            <a:r>
              <a:rPr lang="en-US" b="1" dirty="0" smtClean="0"/>
              <a:t>.</a:t>
            </a:r>
          </a:p>
          <a:p>
            <a:pPr algn="l"/>
            <a:r>
              <a:rPr lang="en-US" b="1" dirty="0" smtClean="0"/>
              <a:t> </a:t>
            </a:r>
            <a:r>
              <a:rPr lang="en-US" b="1" dirty="0"/>
              <a:t>The addition of epinephrine may enhance the quality of the analgesia by reducing vascular uptake and systemic absorption of local anesthetics and by a direct agonist effect on α</a:t>
            </a:r>
            <a:r>
              <a:rPr lang="en-US" b="1" baseline="-25000" dirty="0"/>
              <a:t>2</a:t>
            </a:r>
            <a:r>
              <a:rPr lang="en-US" b="1" dirty="0"/>
              <a:t> spinal </a:t>
            </a:r>
            <a:r>
              <a:rPr lang="en-US" b="1" dirty="0" smtClean="0"/>
              <a:t>receptors</a:t>
            </a:r>
          </a:p>
          <a:p>
            <a:pPr algn="l"/>
            <a:r>
              <a:rPr lang="en-US" b="1" dirty="0" smtClean="0"/>
              <a:t>From </a:t>
            </a:r>
            <a:r>
              <a:rPr lang="en-US" b="1" dirty="0"/>
              <a:t>a </a:t>
            </a:r>
            <a:r>
              <a:rPr lang="en-US" b="1" dirty="0" err="1"/>
              <a:t>parturient's</a:t>
            </a:r>
            <a:r>
              <a:rPr lang="en-US" b="1" dirty="0"/>
              <a:t> perspective, a continuous infusion offers numerous benefits because it allows for a continuous level of comfort rather than waiting for intermittent epidural top-ups</a:t>
            </a:r>
            <a:endParaRPr lang="fa-IR"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Suggested Dosages for Continuous Lumbar Epidural Analgesia</a:t>
            </a:r>
            <a:endParaRPr lang="fa-IR" dirty="0"/>
          </a:p>
        </p:txBody>
      </p:sp>
      <p:sp>
        <p:nvSpPr>
          <p:cNvPr id="3" name="Content Placeholder 2"/>
          <p:cNvSpPr>
            <a:spLocks noGrp="1"/>
          </p:cNvSpPr>
          <p:nvPr>
            <p:ph idx="1"/>
          </p:nvPr>
        </p:nvSpPr>
        <p:spPr/>
        <p:txBody>
          <a:bodyPr>
            <a:normAutofit/>
          </a:bodyPr>
          <a:lstStyle/>
          <a:p>
            <a:pPr algn="ctr"/>
            <a:endParaRPr lang="fa-IR" sz="1400" dirty="0"/>
          </a:p>
        </p:txBody>
      </p:sp>
      <p:graphicFrame>
        <p:nvGraphicFramePr>
          <p:cNvPr id="4" name="Table 3"/>
          <p:cNvGraphicFramePr>
            <a:graphicFrameLocks noGrp="1"/>
          </p:cNvGraphicFramePr>
          <p:nvPr/>
        </p:nvGraphicFramePr>
        <p:xfrm>
          <a:off x="714349" y="1643050"/>
          <a:ext cx="7786742" cy="4786344"/>
        </p:xfrm>
        <a:graphic>
          <a:graphicData uri="http://schemas.openxmlformats.org/drawingml/2006/table">
            <a:tbl>
              <a:tblPr rtl="1" firstRow="1">
                <a:tableStyleId>{5C22544A-7EE6-4342-B048-85BDC9FD1C3A}</a:tableStyleId>
              </a:tblPr>
              <a:tblGrid>
                <a:gridCol w="2585733"/>
                <a:gridCol w="2585733"/>
                <a:gridCol w="2615276"/>
              </a:tblGrid>
              <a:tr h="599319">
                <a:tc>
                  <a:txBody>
                    <a:bodyPr/>
                    <a:lstStyle/>
                    <a:p>
                      <a:pPr algn="ctr" rtl="1"/>
                      <a:r>
                        <a:rPr lang="en-US" sz="1400" b="1" dirty="0" smtClean="0"/>
                        <a:t>Continuous Infusion</a:t>
                      </a:r>
                      <a:endParaRPr lang="fa-IR" sz="1400" dirty="0"/>
                    </a:p>
                  </a:txBody>
                  <a:tcPr/>
                </a:tc>
                <a:tc>
                  <a:txBody>
                    <a:bodyPr/>
                    <a:lstStyle/>
                    <a:p>
                      <a:pPr algn="ctr" rtl="1"/>
                      <a:r>
                        <a:rPr lang="en-US" sz="1400" b="1" dirty="0" smtClean="0"/>
                        <a:t>Initial Injection</a:t>
                      </a:r>
                      <a:endParaRPr lang="fa-IR" sz="1400" dirty="0"/>
                    </a:p>
                  </a:txBody>
                  <a:tcPr/>
                </a:tc>
                <a:tc>
                  <a:txBody>
                    <a:bodyPr/>
                    <a:lstStyle/>
                    <a:p>
                      <a:pPr algn="ctr" rtl="1"/>
                      <a:r>
                        <a:rPr lang="en-US" sz="1400" b="1" dirty="0" smtClean="0"/>
                        <a:t>Drug</a:t>
                      </a:r>
                      <a:endParaRPr lang="fa-IR" sz="1400" dirty="0"/>
                    </a:p>
                  </a:txBody>
                  <a:tcPr/>
                </a:tc>
              </a:tr>
              <a:tr h="837405">
                <a:tc>
                  <a:txBody>
                    <a:bodyPr/>
                    <a:lstStyle/>
                    <a:p>
                      <a:pPr algn="ctr" rtl="1"/>
                      <a:r>
                        <a:rPr lang="en-US" sz="1400" b="1" dirty="0" smtClean="0"/>
                        <a:t>0.0625%-0.125% solution at 8-15 </a:t>
                      </a:r>
                      <a:r>
                        <a:rPr lang="en-US" sz="1400" b="1" dirty="0" err="1" smtClean="0"/>
                        <a:t>mL</a:t>
                      </a:r>
                      <a:r>
                        <a:rPr lang="en-US" sz="1400" b="1" dirty="0" smtClean="0"/>
                        <a:t>/hr</a:t>
                      </a:r>
                      <a:endParaRPr lang="fa-IR" sz="1400" dirty="0"/>
                    </a:p>
                  </a:txBody>
                  <a:tcPr/>
                </a:tc>
                <a:tc>
                  <a:txBody>
                    <a:bodyPr/>
                    <a:lstStyle/>
                    <a:p>
                      <a:pPr algn="ctr" rtl="1"/>
                      <a:r>
                        <a:rPr lang="en-US" sz="1400" b="1" dirty="0" smtClean="0"/>
                        <a:t>10-15 </a:t>
                      </a:r>
                      <a:r>
                        <a:rPr lang="en-US" sz="1400" b="1" dirty="0" err="1" smtClean="0"/>
                        <a:t>mL</a:t>
                      </a:r>
                      <a:r>
                        <a:rPr lang="en-US" sz="1400" b="1" dirty="0" smtClean="0"/>
                        <a:t> of a          0.25%-0.125% solution </a:t>
                      </a:r>
                      <a:endParaRPr lang="fa-IR" sz="1400" dirty="0"/>
                    </a:p>
                  </a:txBody>
                  <a:tcPr/>
                </a:tc>
                <a:tc>
                  <a:txBody>
                    <a:bodyPr/>
                    <a:lstStyle/>
                    <a:p>
                      <a:pPr algn="ctr" rtl="1"/>
                      <a:r>
                        <a:rPr lang="en-US" sz="1400" b="1" dirty="0" err="1" smtClean="0"/>
                        <a:t>Bupivacaine</a:t>
                      </a:r>
                      <a:r>
                        <a:rPr lang="en-US" sz="1800" b="1" dirty="0" smtClean="0"/>
                        <a:t> </a:t>
                      </a:r>
                      <a:endParaRPr lang="fa-IR" dirty="0"/>
                    </a:p>
                  </a:txBody>
                  <a:tcPr/>
                </a:tc>
              </a:tr>
              <a:tr h="837405">
                <a:tc>
                  <a:txBody>
                    <a:bodyPr/>
                    <a:lstStyle/>
                    <a:p>
                      <a:pPr algn="ctr"/>
                      <a:r>
                        <a:rPr lang="en-US" sz="1400" b="1" dirty="0" smtClean="0"/>
                        <a:t>0.5%-0.2% solution at </a:t>
                      </a:r>
                    </a:p>
                    <a:p>
                      <a:pPr algn="ctr"/>
                      <a:r>
                        <a:rPr lang="en-US" sz="1400" b="1" dirty="0" smtClean="0"/>
                        <a:t>8-15 </a:t>
                      </a:r>
                      <a:r>
                        <a:rPr lang="en-US" sz="1400" b="1" dirty="0" err="1" smtClean="0"/>
                        <a:t>mL</a:t>
                      </a:r>
                      <a:r>
                        <a:rPr lang="en-US" sz="1400" b="1" dirty="0" smtClean="0"/>
                        <a:t>/hr </a:t>
                      </a:r>
                    </a:p>
                  </a:txBody>
                  <a:tcPr/>
                </a:tc>
                <a:tc>
                  <a:txBody>
                    <a:bodyPr/>
                    <a:lstStyle/>
                    <a:p>
                      <a:pPr algn="ctr"/>
                      <a:r>
                        <a:rPr lang="en-US" sz="1400" b="1" dirty="0" smtClean="0"/>
                        <a:t>10-15 </a:t>
                      </a:r>
                      <a:r>
                        <a:rPr lang="en-US" sz="1400" b="1" dirty="0" err="1" smtClean="0"/>
                        <a:t>mL</a:t>
                      </a:r>
                      <a:r>
                        <a:rPr lang="en-US" sz="1400" b="1" dirty="0" smtClean="0"/>
                        <a:t> of a 0.1%-0.2% solution</a:t>
                      </a:r>
                    </a:p>
                  </a:txBody>
                  <a:tcPr/>
                </a:tc>
                <a:tc>
                  <a:txBody>
                    <a:bodyPr/>
                    <a:lstStyle/>
                    <a:p>
                      <a:pPr algn="ctr"/>
                      <a:r>
                        <a:rPr lang="en-US" sz="1400" b="1" dirty="0" err="1" smtClean="0"/>
                        <a:t>Ropivacaine</a:t>
                      </a:r>
                      <a:endParaRPr lang="en-US" sz="1400" b="1" dirty="0" smtClean="0"/>
                    </a:p>
                  </a:txBody>
                  <a:tcPr/>
                </a:tc>
              </a:tr>
              <a:tr h="837405">
                <a:tc>
                  <a:txBody>
                    <a:bodyPr/>
                    <a:lstStyle/>
                    <a:p>
                      <a:pPr algn="ctr"/>
                      <a:r>
                        <a:rPr lang="en-US" sz="1400" b="1" dirty="0" smtClean="0"/>
                        <a:t>1-4 µg/</a:t>
                      </a:r>
                      <a:r>
                        <a:rPr lang="en-US" sz="1400" b="1" dirty="0" err="1" smtClean="0"/>
                        <a:t>mL</a:t>
                      </a:r>
                      <a:r>
                        <a:rPr lang="en-US" sz="1400" b="1" dirty="0" smtClean="0"/>
                        <a:t> </a:t>
                      </a:r>
                    </a:p>
                  </a:txBody>
                  <a:tcPr/>
                </a:tc>
                <a:tc>
                  <a:txBody>
                    <a:bodyPr/>
                    <a:lstStyle/>
                    <a:p>
                      <a:pPr algn="ctr"/>
                      <a:r>
                        <a:rPr lang="en-US" sz="1400" b="1" dirty="0" smtClean="0"/>
                        <a:t>50-100 µg in a 10-mL volume</a:t>
                      </a:r>
                    </a:p>
                  </a:txBody>
                  <a:tcPr/>
                </a:tc>
                <a:tc>
                  <a:txBody>
                    <a:bodyPr/>
                    <a:lstStyle/>
                    <a:p>
                      <a:pPr algn="ctr"/>
                      <a:r>
                        <a:rPr lang="en-US" sz="1400" b="1" dirty="0" err="1" smtClean="0"/>
                        <a:t>Fentanyl</a:t>
                      </a:r>
                      <a:endParaRPr lang="en-US" sz="1400" b="1" dirty="0" smtClean="0"/>
                    </a:p>
                  </a:txBody>
                  <a:tcPr/>
                </a:tc>
              </a:tr>
              <a:tr h="837405">
                <a:tc>
                  <a:txBody>
                    <a:bodyPr/>
                    <a:lstStyle/>
                    <a:p>
                      <a:pPr algn="ctr"/>
                      <a:r>
                        <a:rPr lang="en-US" sz="1400" b="1" dirty="0" smtClean="0"/>
                        <a:t>0.03-0.05 µg/</a:t>
                      </a:r>
                      <a:r>
                        <a:rPr lang="en-US" sz="1400" b="1" dirty="0" err="1" smtClean="0"/>
                        <a:t>mL</a:t>
                      </a:r>
                      <a:endParaRPr lang="en-US" sz="1400" b="1" dirty="0" smtClean="0"/>
                    </a:p>
                  </a:txBody>
                  <a:tcPr/>
                </a:tc>
                <a:tc>
                  <a:txBody>
                    <a:bodyPr/>
                    <a:lstStyle/>
                    <a:p>
                      <a:pPr algn="ctr"/>
                      <a:r>
                        <a:rPr lang="en-US" sz="1400" b="1" dirty="0" smtClean="0"/>
                        <a:t>10-25 µg in a 10-mL volume</a:t>
                      </a:r>
                    </a:p>
                  </a:txBody>
                  <a:tcPr/>
                </a:tc>
                <a:tc>
                  <a:txBody>
                    <a:bodyPr/>
                    <a:lstStyle/>
                    <a:p>
                      <a:pPr algn="ctr"/>
                      <a:r>
                        <a:rPr lang="en-US" sz="1400" b="1" dirty="0" err="1" smtClean="0"/>
                        <a:t>Sufentanil</a:t>
                      </a:r>
                      <a:r>
                        <a:rPr lang="en-US" sz="1400" b="1" dirty="0" smtClean="0"/>
                        <a:t>  </a:t>
                      </a:r>
                    </a:p>
                  </a:txBody>
                  <a:tcPr/>
                </a:tc>
              </a:tr>
              <a:tr h="837405">
                <a:tc>
                  <a:txBody>
                    <a:bodyPr/>
                    <a:lstStyle/>
                    <a:p>
                      <a:pPr algn="ctr" rtl="1"/>
                      <a:r>
                        <a:rPr lang="en-US" sz="1400" b="1" dirty="0" smtClean="0"/>
                        <a:t>1 : 200,000-1 : 800,000 concentration</a:t>
                      </a:r>
                      <a:endParaRPr lang="fa-IR" dirty="0"/>
                    </a:p>
                  </a:txBody>
                  <a:tcPr/>
                </a:tc>
                <a:tc>
                  <a:txBody>
                    <a:bodyPr/>
                    <a:lstStyle/>
                    <a:p>
                      <a:pPr rtl="1"/>
                      <a:endParaRPr lang="fa-IR" dirty="0"/>
                    </a:p>
                  </a:txBody>
                  <a:tcPr/>
                </a:tc>
                <a:tc>
                  <a:txBody>
                    <a:bodyPr/>
                    <a:lstStyle/>
                    <a:p>
                      <a:pPr algn="ctr" rtl="1"/>
                      <a:r>
                        <a:rPr lang="en-US" sz="1400" b="1" dirty="0" smtClean="0"/>
                        <a:t>Epinephrine</a:t>
                      </a:r>
                      <a:endParaRPr lang="fa-IR" dirty="0"/>
                    </a:p>
                  </a:txBody>
                  <a:tcPr/>
                </a:tc>
              </a:tr>
            </a:tbl>
          </a:graphicData>
        </a:graphic>
      </p:graphicFrame>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7030A0"/>
                </a:solidFill>
                <a:latin typeface="Bodoni MT Black" pitchFamily="18" charset="0"/>
              </a:rPr>
              <a:t>Patient-Controlled Epidural Analgesia</a:t>
            </a:r>
            <a:endParaRPr lang="fa-IR" dirty="0">
              <a:solidFill>
                <a:srgbClr val="7030A0"/>
              </a:solidFill>
              <a:latin typeface="Bodoni MT Black" pitchFamily="18" charset="0"/>
            </a:endParaRPr>
          </a:p>
        </p:txBody>
      </p:sp>
      <p:sp>
        <p:nvSpPr>
          <p:cNvPr id="3" name="Content Placeholder 2"/>
          <p:cNvSpPr>
            <a:spLocks noGrp="1"/>
          </p:cNvSpPr>
          <p:nvPr>
            <p:ph idx="1"/>
          </p:nvPr>
        </p:nvSpPr>
        <p:spPr/>
        <p:txBody>
          <a:bodyPr>
            <a:normAutofit/>
          </a:bodyPr>
          <a:lstStyle/>
          <a:p>
            <a:pPr algn="l"/>
            <a:r>
              <a:rPr lang="en-US" sz="2000" b="1" dirty="0" smtClean="0"/>
              <a:t>Patient-controlled epidural analgesia (PCEA) is a </a:t>
            </a:r>
            <a:r>
              <a:rPr lang="en-US" sz="2000" b="1" dirty="0" smtClean="0">
                <a:solidFill>
                  <a:srgbClr val="FF0000"/>
                </a:solidFill>
              </a:rPr>
              <a:t>safe and effective </a:t>
            </a:r>
            <a:r>
              <a:rPr lang="en-US" sz="2000" b="1" dirty="0" smtClean="0"/>
              <a:t>technique. This method of delivery offers equally effective labor analgesia and excellent patient satisfaction.</a:t>
            </a:r>
          </a:p>
          <a:p>
            <a:pPr algn="l"/>
            <a:endParaRPr lang="en-US" sz="2000" b="1" dirty="0" smtClean="0"/>
          </a:p>
          <a:p>
            <a:pPr algn="l"/>
            <a:r>
              <a:rPr lang="en-US" sz="2000" b="1" dirty="0" smtClean="0"/>
              <a:t> It reduces the total amount of local anesthetic used; consequently, it lessens unwanted effects such as motor block and hypotension. It also reduces the demands on staff on the labor floor, and it gives many </a:t>
            </a:r>
            <a:r>
              <a:rPr lang="en-US" sz="2000" b="1" dirty="0" err="1" smtClean="0"/>
              <a:t>parturients</a:t>
            </a:r>
            <a:r>
              <a:rPr lang="en-US" sz="2000" b="1" dirty="0" smtClean="0"/>
              <a:t> a feeling of empowerment. </a:t>
            </a:r>
          </a:p>
          <a:p>
            <a:pPr algn="l"/>
            <a:endParaRPr lang="en-US" sz="2000" b="1" dirty="0" smtClean="0"/>
          </a:p>
          <a:p>
            <a:pPr algn="l"/>
            <a:r>
              <a:rPr lang="en-US" sz="2000" b="1" dirty="0" smtClean="0"/>
              <a:t>Typically, after analgesia is established by means of either a spinal or epidural block, the catheter is connected to the PCEA device and the patient can then self-administer further boluses as required. </a:t>
            </a:r>
            <a:endParaRPr lang="fa-IR" sz="2000"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11156"/>
          </a:xfrm>
        </p:spPr>
        <p:txBody>
          <a:bodyPr>
            <a:normAutofit fontScale="90000"/>
          </a:bodyPr>
          <a:lstStyle/>
          <a:p>
            <a:pPr algn="l"/>
            <a:r>
              <a:rPr lang="en-US" dirty="0" smtClean="0"/>
              <a:t>References</a:t>
            </a:r>
            <a:endParaRPr lang="fa-IR" dirty="0"/>
          </a:p>
        </p:txBody>
      </p:sp>
      <p:sp>
        <p:nvSpPr>
          <p:cNvPr id="3" name="Content Placeholder 2"/>
          <p:cNvSpPr>
            <a:spLocks noGrp="1"/>
          </p:cNvSpPr>
          <p:nvPr>
            <p:ph idx="1"/>
          </p:nvPr>
        </p:nvSpPr>
        <p:spPr>
          <a:xfrm>
            <a:off x="457200" y="928670"/>
            <a:ext cx="8229600" cy="5197493"/>
          </a:xfrm>
        </p:spPr>
        <p:txBody>
          <a:bodyPr>
            <a:normAutofit lnSpcReduction="10000"/>
          </a:bodyPr>
          <a:lstStyle/>
          <a:p>
            <a:pPr algn="l"/>
            <a:r>
              <a:rPr lang="en-US" sz="1200" b="1" dirty="0" smtClean="0"/>
              <a:t>.. Friedman EA: </a:t>
            </a:r>
            <a:r>
              <a:rPr lang="en-US" sz="1200" b="1" i="1" dirty="0" smtClean="0"/>
              <a:t>Labor: Clinical Evaluation and Management</a:t>
            </a:r>
            <a:r>
              <a:rPr lang="en-US" sz="1200" b="1" dirty="0" smtClean="0"/>
              <a:t>.  East Norwalk, CT, Appleton-Century-Crofts, 1967. </a:t>
            </a:r>
          </a:p>
          <a:p>
            <a:pPr algn="l"/>
            <a:r>
              <a:rPr lang="en-US" sz="1200" b="1" dirty="0" smtClean="0"/>
              <a:t>.. Zhang J, </a:t>
            </a:r>
            <a:r>
              <a:rPr lang="en-US" sz="1200" b="1" dirty="0" err="1" smtClean="0"/>
              <a:t>Klebanoff</a:t>
            </a:r>
            <a:r>
              <a:rPr lang="en-US" sz="1200" b="1" dirty="0" smtClean="0"/>
              <a:t> MA, </a:t>
            </a:r>
            <a:r>
              <a:rPr lang="en-US" sz="1200" b="1" dirty="0" err="1" smtClean="0"/>
              <a:t>DerSimonian</a:t>
            </a:r>
            <a:r>
              <a:rPr lang="en-US" sz="1200" b="1" dirty="0" smtClean="0"/>
              <a:t> R: Epidural analgesia in association with duration of labor and mode of delivery: A quantitative review.  </a:t>
            </a:r>
            <a:r>
              <a:rPr lang="en-US" sz="1200" b="1" i="1" dirty="0" smtClean="0"/>
              <a:t>Am J </a:t>
            </a:r>
            <a:r>
              <a:rPr lang="en-US" sz="1200" b="1" i="1" dirty="0" err="1" smtClean="0"/>
              <a:t>Obstet</a:t>
            </a:r>
            <a:r>
              <a:rPr lang="en-US" sz="1200" b="1" i="1" dirty="0" smtClean="0"/>
              <a:t> </a:t>
            </a:r>
            <a:r>
              <a:rPr lang="en-US" sz="1200" b="1" i="1" dirty="0" err="1" smtClean="0"/>
              <a:t>Gynecol</a:t>
            </a:r>
            <a:r>
              <a:rPr lang="en-US" sz="1200" b="1" dirty="0" smtClean="0"/>
              <a:t>  1999; 180:970-977. </a:t>
            </a:r>
          </a:p>
          <a:p>
            <a:pPr algn="l"/>
            <a:r>
              <a:rPr lang="en-US" sz="1200" b="1" dirty="0" smtClean="0"/>
              <a:t>.. Zhang J, Yancey MK, </a:t>
            </a:r>
            <a:r>
              <a:rPr lang="en-US" sz="1200" b="1" dirty="0" err="1" smtClean="0"/>
              <a:t>Klebanoff</a:t>
            </a:r>
            <a:r>
              <a:rPr lang="en-US" sz="1200" b="1" dirty="0" smtClean="0"/>
              <a:t> MA, et al: Does epidural analgesia prolong labor and increase risk of cesarean delivery? A natural experiment.  </a:t>
            </a:r>
            <a:r>
              <a:rPr lang="en-US" sz="1200" b="1" i="1" dirty="0" smtClean="0"/>
              <a:t>Am J </a:t>
            </a:r>
            <a:r>
              <a:rPr lang="en-US" sz="1200" b="1" i="1" dirty="0" err="1" smtClean="0"/>
              <a:t>Obstet</a:t>
            </a:r>
            <a:r>
              <a:rPr lang="en-US" sz="1200" b="1" i="1" dirty="0" smtClean="0"/>
              <a:t> </a:t>
            </a:r>
            <a:r>
              <a:rPr lang="en-US" sz="1200" b="1" i="1" dirty="0" err="1" smtClean="0"/>
              <a:t>Gynecol</a:t>
            </a:r>
            <a:r>
              <a:rPr lang="en-US" sz="1200" b="1" dirty="0" smtClean="0"/>
              <a:t>  2001; 185:128-134. </a:t>
            </a:r>
          </a:p>
          <a:p>
            <a:pPr algn="l"/>
            <a:r>
              <a:rPr lang="en-US" sz="1200" b="1" dirty="0" smtClean="0"/>
              <a:t>.. Segal S, Su M, Gilbert P: The effect of a rapid change in availability of epidural analgesia on the cesarean delivery rate: A meta-analysis.  </a:t>
            </a:r>
            <a:r>
              <a:rPr lang="en-US" sz="1200" b="1" i="1" dirty="0" smtClean="0"/>
              <a:t>Am J </a:t>
            </a:r>
            <a:r>
              <a:rPr lang="en-US" sz="1200" b="1" i="1" dirty="0" err="1" smtClean="0"/>
              <a:t>Obstet</a:t>
            </a:r>
            <a:r>
              <a:rPr lang="en-US" sz="1200" b="1" i="1" dirty="0" smtClean="0"/>
              <a:t> </a:t>
            </a:r>
            <a:r>
              <a:rPr lang="en-US" sz="1200" b="1" i="1" dirty="0" err="1" smtClean="0"/>
              <a:t>Gynecol</a:t>
            </a:r>
            <a:r>
              <a:rPr lang="en-US" sz="1200" b="1" dirty="0" smtClean="0"/>
              <a:t>  2000; 183:974-978. </a:t>
            </a:r>
          </a:p>
          <a:p>
            <a:pPr algn="l"/>
            <a:r>
              <a:rPr lang="en-US" sz="1200" b="1" dirty="0" smtClean="0"/>
              <a:t>.. </a:t>
            </a:r>
            <a:r>
              <a:rPr lang="en-US" sz="1200" b="1" dirty="0" err="1" smtClean="0"/>
              <a:t>Stolte</a:t>
            </a:r>
            <a:r>
              <a:rPr lang="en-US" sz="1200" b="1" dirty="0" smtClean="0"/>
              <a:t> K: A comparison of women's expectations of labor with the actual event.  </a:t>
            </a:r>
            <a:r>
              <a:rPr lang="en-US" sz="1200" b="1" i="1" dirty="0" smtClean="0"/>
              <a:t>Birth</a:t>
            </a:r>
            <a:r>
              <a:rPr lang="en-US" sz="1200" b="1" dirty="0" smtClean="0"/>
              <a:t>  1987; 14:99-103. </a:t>
            </a:r>
          </a:p>
          <a:p>
            <a:pPr algn="l"/>
            <a:r>
              <a:rPr lang="en-US" sz="1200" b="1" dirty="0" smtClean="0"/>
              <a:t>.. </a:t>
            </a:r>
            <a:r>
              <a:rPr lang="en-US" sz="1200" b="1" dirty="0" err="1" smtClean="0"/>
              <a:t>Melzack</a:t>
            </a:r>
            <a:r>
              <a:rPr lang="en-US" sz="1200" b="1" dirty="0" smtClean="0"/>
              <a:t> R: The myth of painless childbirth. The John J. </a:t>
            </a:r>
            <a:r>
              <a:rPr lang="en-US" sz="1200" b="1" dirty="0" err="1" smtClean="0"/>
              <a:t>Bonica</a:t>
            </a:r>
            <a:r>
              <a:rPr lang="en-US" sz="1200" b="1" dirty="0" smtClean="0"/>
              <a:t> lecture.  </a:t>
            </a:r>
            <a:r>
              <a:rPr lang="en-US" sz="1200" b="1" i="1" dirty="0" smtClean="0"/>
              <a:t>Pain</a:t>
            </a:r>
            <a:r>
              <a:rPr lang="en-US" sz="1200" b="1" dirty="0" smtClean="0"/>
              <a:t>  1984; 19:321-327. </a:t>
            </a:r>
          </a:p>
          <a:p>
            <a:pPr algn="l"/>
            <a:r>
              <a:rPr lang="en-US" sz="1200" b="1" dirty="0" smtClean="0"/>
              <a:t>.. </a:t>
            </a:r>
            <a:r>
              <a:rPr lang="en-US" sz="1200" b="1" dirty="0" err="1" smtClean="0"/>
              <a:t>Eltzchig</a:t>
            </a:r>
            <a:r>
              <a:rPr lang="en-US" sz="1200" b="1" dirty="0" smtClean="0"/>
              <a:t> HK, Lieberman ES, </a:t>
            </a:r>
            <a:r>
              <a:rPr lang="en-US" sz="1200" b="1" dirty="0" err="1" smtClean="0"/>
              <a:t>Camann</a:t>
            </a:r>
            <a:r>
              <a:rPr lang="en-US" sz="1200" b="1" dirty="0" smtClean="0"/>
              <a:t> WR: Regional anesthesia and analgesia </a:t>
            </a:r>
            <a:endParaRPr lang="fa-IR" sz="1200" b="1" dirty="0" smtClean="0"/>
          </a:p>
          <a:p>
            <a:pPr algn="l"/>
            <a:r>
              <a:rPr lang="en-US" sz="1200" b="1" dirty="0" smtClean="0"/>
              <a:t>for labor and delivery.  </a:t>
            </a:r>
            <a:r>
              <a:rPr lang="en-US" sz="1200" b="1" i="1" dirty="0" smtClean="0"/>
              <a:t>N </a:t>
            </a:r>
            <a:r>
              <a:rPr lang="en-US" sz="1200" b="1" i="1" dirty="0" err="1" smtClean="0"/>
              <a:t>Engl</a:t>
            </a:r>
            <a:r>
              <a:rPr lang="en-US" sz="1200" b="1" i="1" dirty="0" smtClean="0"/>
              <a:t> J Med</a:t>
            </a:r>
            <a:r>
              <a:rPr lang="en-US" sz="1200" b="1" dirty="0" smtClean="0"/>
              <a:t>  2003; 348:319</a:t>
            </a:r>
          </a:p>
          <a:p>
            <a:pPr algn="l"/>
            <a:r>
              <a:rPr lang="en-US" sz="1200" b="1" dirty="0" smtClean="0"/>
              <a:t>.. </a:t>
            </a:r>
            <a:r>
              <a:rPr lang="en-US" sz="1200" b="1" dirty="0" err="1" smtClean="0"/>
              <a:t>Kronberg</a:t>
            </a:r>
            <a:r>
              <a:rPr lang="en-US" sz="1200" b="1" dirty="0" smtClean="0"/>
              <a:t> JE, Thompson DEA: </a:t>
            </a:r>
            <a:r>
              <a:rPr lang="en-US" sz="1200" b="1" i="1" dirty="0" smtClean="0"/>
              <a:t>Is nitrous oxide an effective analgesic for labor? A qualitative systematic review</a:t>
            </a:r>
            <a:r>
              <a:rPr lang="en-US" sz="1200" b="1" dirty="0" smtClean="0"/>
              <a:t>.   In: </a:t>
            </a:r>
            <a:r>
              <a:rPr lang="en-US" sz="1200" b="1" dirty="0" err="1" smtClean="0"/>
              <a:t>Halpern</a:t>
            </a:r>
            <a:r>
              <a:rPr lang="en-US" sz="1200" b="1" dirty="0" smtClean="0"/>
              <a:t> SH, Douglas MJ, ed. </a:t>
            </a:r>
            <a:r>
              <a:rPr lang="en-US" sz="1200" b="1" i="1" dirty="0" smtClean="0"/>
              <a:t>Evidence-Based Obstetric Anesthesia</a:t>
            </a:r>
            <a:r>
              <a:rPr lang="en-US" sz="1200" b="1" dirty="0" smtClean="0"/>
              <a:t>,  London: Blackwell; 2005. </a:t>
            </a:r>
          </a:p>
          <a:p>
            <a:pPr algn="l"/>
            <a:r>
              <a:rPr lang="en-US" sz="1200" b="1" dirty="0" smtClean="0"/>
              <a:t>.. </a:t>
            </a:r>
            <a:r>
              <a:rPr lang="en-US" sz="1200" b="1" dirty="0" err="1" smtClean="0"/>
              <a:t>Toscano</a:t>
            </a:r>
            <a:r>
              <a:rPr lang="en-US" sz="1200" b="1" dirty="0" smtClean="0"/>
              <a:t> A, </a:t>
            </a:r>
            <a:r>
              <a:rPr lang="en-US" sz="1200" b="1" dirty="0" err="1" smtClean="0"/>
              <a:t>Pancaro</a:t>
            </a:r>
            <a:r>
              <a:rPr lang="en-US" sz="1200" b="1" dirty="0" smtClean="0"/>
              <a:t> S, </a:t>
            </a:r>
            <a:r>
              <a:rPr lang="en-US" sz="1200" b="1" dirty="0" err="1" smtClean="0"/>
              <a:t>Giovannoni</a:t>
            </a:r>
            <a:r>
              <a:rPr lang="en-US" sz="1200" b="1" dirty="0" smtClean="0"/>
              <a:t> G: </a:t>
            </a:r>
            <a:r>
              <a:rPr lang="en-US" sz="1200" b="1" dirty="0" err="1" smtClean="0"/>
              <a:t>Sevoflurane</a:t>
            </a:r>
            <a:r>
              <a:rPr lang="en-US" sz="1200" b="1" dirty="0" smtClean="0"/>
              <a:t> analgesia in obstetrics: A pilot study.  </a:t>
            </a:r>
            <a:r>
              <a:rPr lang="en-US" sz="1200" b="1" i="1" dirty="0" err="1" smtClean="0"/>
              <a:t>Int</a:t>
            </a:r>
            <a:r>
              <a:rPr lang="en-US" sz="1200" b="1" i="1" dirty="0" smtClean="0"/>
              <a:t> J </a:t>
            </a:r>
            <a:r>
              <a:rPr lang="en-US" sz="1200" b="1" i="1" dirty="0" err="1" smtClean="0"/>
              <a:t>Obstet</a:t>
            </a:r>
            <a:r>
              <a:rPr lang="en-US" sz="1200" b="1" i="1" dirty="0" smtClean="0"/>
              <a:t> </a:t>
            </a:r>
            <a:endParaRPr lang="fa-IR" sz="1200" b="1" i="1" dirty="0" smtClean="0"/>
          </a:p>
          <a:p>
            <a:pPr algn="l"/>
            <a:r>
              <a:rPr lang="en-US" sz="1200" b="1" i="1" dirty="0" err="1" smtClean="0"/>
              <a:t>Anesth</a:t>
            </a:r>
            <a:r>
              <a:rPr lang="en-US" sz="1200" b="1" dirty="0" smtClean="0"/>
              <a:t>  2003; 12:79-82.</a:t>
            </a:r>
          </a:p>
          <a:p>
            <a:pPr algn="l"/>
            <a:r>
              <a:rPr lang="en-US" sz="1200" b="1" dirty="0" smtClean="0"/>
              <a:t>.. </a:t>
            </a:r>
            <a:r>
              <a:rPr lang="en-US" sz="1200" b="1" dirty="0" err="1" smtClean="0"/>
              <a:t>Suelto</a:t>
            </a:r>
            <a:r>
              <a:rPr lang="en-US" sz="1200" b="1" dirty="0" smtClean="0"/>
              <a:t> MD, Shaw DB: Labor analgesia with </a:t>
            </a:r>
            <a:r>
              <a:rPr lang="en-US" sz="1200" b="1" dirty="0" err="1" smtClean="0"/>
              <a:t>paravertebral</a:t>
            </a:r>
            <a:r>
              <a:rPr lang="en-US" sz="1200" b="1" dirty="0" smtClean="0"/>
              <a:t> lumbar sympathetic block.  </a:t>
            </a:r>
            <a:r>
              <a:rPr lang="en-US" sz="1200" b="1" i="1" dirty="0" err="1" smtClean="0"/>
              <a:t>Reg</a:t>
            </a:r>
            <a:r>
              <a:rPr lang="en-US" sz="1200" b="1" i="1" dirty="0" smtClean="0"/>
              <a:t> </a:t>
            </a:r>
            <a:r>
              <a:rPr lang="en-US" sz="1200" b="1" i="1" dirty="0" err="1" smtClean="0"/>
              <a:t>Anesth</a:t>
            </a:r>
            <a:r>
              <a:rPr lang="en-US" sz="1200" b="1" i="1" dirty="0" smtClean="0"/>
              <a:t> Pain Med</a:t>
            </a:r>
            <a:r>
              <a:rPr lang="en-US" sz="1200" b="1" dirty="0" smtClean="0"/>
              <a:t>  1999; 24:179-181. </a:t>
            </a:r>
          </a:p>
          <a:p>
            <a:pPr algn="l"/>
            <a:r>
              <a:rPr lang="en-US" sz="1200" b="1" dirty="0" smtClean="0"/>
              <a:t>.. Eisenberg DM, Davies RB, </a:t>
            </a:r>
            <a:r>
              <a:rPr lang="en-US" sz="1200" b="1" dirty="0" err="1" smtClean="0"/>
              <a:t>Ettner</a:t>
            </a:r>
            <a:r>
              <a:rPr lang="en-US" sz="1200" b="1" dirty="0" smtClean="0"/>
              <a:t> SL, et al: Trends in alternative medicine use in the USA 1990-97: Results of a follow-up national survey.  </a:t>
            </a:r>
            <a:r>
              <a:rPr lang="en-US" sz="1200" b="1" i="1" dirty="0" smtClean="0"/>
              <a:t>JAMA</a:t>
            </a:r>
            <a:r>
              <a:rPr lang="en-US" sz="1200" b="1" dirty="0" smtClean="0"/>
              <a:t>  1998; 280:1569-1575. </a:t>
            </a:r>
          </a:p>
          <a:p>
            <a:pPr algn="l"/>
            <a:r>
              <a:rPr lang="en-US" sz="1200" b="1" dirty="0" smtClean="0"/>
              <a:t>.. </a:t>
            </a:r>
            <a:r>
              <a:rPr lang="en-US" sz="1200" b="1" dirty="0" err="1" smtClean="0"/>
              <a:t>Hepner</a:t>
            </a:r>
            <a:r>
              <a:rPr lang="en-US" sz="1200" b="1" dirty="0" smtClean="0"/>
              <a:t> DL, Harnett M, Segal S, et al: Herbal medicine use in </a:t>
            </a:r>
            <a:r>
              <a:rPr lang="en-US" sz="1200" b="1" dirty="0" err="1" smtClean="0"/>
              <a:t>parturients</a:t>
            </a:r>
            <a:r>
              <a:rPr lang="en-US" sz="1200" b="1" dirty="0" smtClean="0"/>
              <a:t>.  </a:t>
            </a:r>
            <a:r>
              <a:rPr lang="en-US" sz="1200" b="1" i="1" dirty="0" err="1" smtClean="0"/>
              <a:t>Anesth</a:t>
            </a:r>
            <a:r>
              <a:rPr lang="en-US" sz="1200" b="1" i="1" dirty="0" smtClean="0"/>
              <a:t> </a:t>
            </a:r>
            <a:r>
              <a:rPr lang="en-US" sz="1200" b="1" i="1" dirty="0" err="1" smtClean="0"/>
              <a:t>Analg</a:t>
            </a:r>
            <a:r>
              <a:rPr lang="en-US" sz="1200" b="1" dirty="0" smtClean="0"/>
              <a:t>  2002; 94:690-693. </a:t>
            </a:r>
          </a:p>
          <a:p>
            <a:pPr algn="l"/>
            <a:r>
              <a:rPr lang="en-US" sz="1200" b="1" dirty="0" smtClean="0"/>
              <a:t>.. </a:t>
            </a:r>
            <a:r>
              <a:rPr lang="en-US" sz="1200" b="1" dirty="0" err="1" smtClean="0"/>
              <a:t>Pattee</a:t>
            </a:r>
            <a:r>
              <a:rPr lang="en-US" sz="1200" b="1" dirty="0" smtClean="0"/>
              <a:t> C, </a:t>
            </a:r>
            <a:r>
              <a:rPr lang="en-US" sz="1200" b="1" dirty="0" err="1" smtClean="0"/>
              <a:t>Ballantyne</a:t>
            </a:r>
            <a:r>
              <a:rPr lang="en-US" sz="1200" b="1" dirty="0" smtClean="0"/>
              <a:t> M, Milne B: Epidural analgesia for </a:t>
            </a:r>
            <a:r>
              <a:rPr lang="en-US" sz="1200" b="1" dirty="0" err="1" smtClean="0"/>
              <a:t>labour</a:t>
            </a:r>
            <a:r>
              <a:rPr lang="en-US" sz="1200" b="1" dirty="0" smtClean="0"/>
              <a:t> and delivery: Informed consent issues.  </a:t>
            </a:r>
            <a:r>
              <a:rPr lang="en-US" sz="1200" b="1" i="1" dirty="0" smtClean="0"/>
              <a:t>Can J </a:t>
            </a:r>
            <a:r>
              <a:rPr lang="en-US" sz="1200" b="1" i="1" dirty="0" err="1" smtClean="0"/>
              <a:t>Anaesth</a:t>
            </a:r>
            <a:r>
              <a:rPr lang="en-US" sz="1200" b="1" dirty="0" smtClean="0"/>
              <a:t>  1997; 44:918-923. </a:t>
            </a:r>
          </a:p>
          <a:p>
            <a:pPr algn="l"/>
            <a:r>
              <a:rPr lang="en-US" sz="1200" b="1" dirty="0" smtClean="0"/>
              <a:t>.. </a:t>
            </a:r>
            <a:r>
              <a:rPr lang="en-US" sz="1200" b="1" dirty="0" err="1" smtClean="0"/>
              <a:t>Arzola</a:t>
            </a:r>
            <a:r>
              <a:rPr lang="en-US" sz="1200" b="1" dirty="0" smtClean="0"/>
              <a:t> C, Davies S, </a:t>
            </a:r>
            <a:r>
              <a:rPr lang="en-US" sz="1200" b="1" dirty="0" err="1" smtClean="0"/>
              <a:t>Rofaeel</a:t>
            </a:r>
            <a:r>
              <a:rPr lang="en-US" sz="1200" b="1" dirty="0" smtClean="0"/>
              <a:t> A, </a:t>
            </a:r>
            <a:r>
              <a:rPr lang="en-US" sz="1200" b="1" dirty="0" err="1" smtClean="0"/>
              <a:t>Carvalho</a:t>
            </a:r>
            <a:r>
              <a:rPr lang="en-US" sz="1200" b="1" dirty="0" smtClean="0"/>
              <a:t> JC: Ultrasound using the transverse approach to the lumbar spine provides reliable landmarks for labor epidurals.  </a:t>
            </a:r>
            <a:r>
              <a:rPr lang="en-US" sz="1200" b="1" i="1" dirty="0" err="1" smtClean="0"/>
              <a:t>Anesth</a:t>
            </a:r>
            <a:r>
              <a:rPr lang="en-US" sz="1200" b="1" i="1" dirty="0" smtClean="0"/>
              <a:t> </a:t>
            </a:r>
            <a:r>
              <a:rPr lang="en-US" sz="1200" b="1" i="1" dirty="0" err="1" smtClean="0"/>
              <a:t>Analg</a:t>
            </a:r>
            <a:r>
              <a:rPr lang="en-US" sz="1200" b="1" dirty="0" smtClean="0"/>
              <a:t>  2007; 104:1188-1192. </a:t>
            </a:r>
          </a:p>
          <a:p>
            <a:pPr algn="l"/>
            <a:r>
              <a:rPr lang="en-US" sz="1200" b="1" dirty="0" smtClean="0"/>
              <a:t>.. Norris MC, </a:t>
            </a:r>
            <a:r>
              <a:rPr lang="en-US" sz="1200" b="1" dirty="0" err="1" smtClean="0"/>
              <a:t>Ferrenbach</a:t>
            </a:r>
            <a:r>
              <a:rPr lang="en-US" sz="1200" b="1" dirty="0" smtClean="0"/>
              <a:t> D, </a:t>
            </a:r>
            <a:r>
              <a:rPr lang="en-US" sz="1200" b="1" dirty="0" err="1" smtClean="0"/>
              <a:t>Dalman</a:t>
            </a:r>
            <a:r>
              <a:rPr lang="en-US" sz="1200" b="1" dirty="0" smtClean="0"/>
              <a:t> H, et al: Does epinephrine improve the diagnostic accuracy of aspiration during labor epidural analgesia?.  </a:t>
            </a:r>
            <a:r>
              <a:rPr lang="en-US" sz="1200" b="1" i="1" dirty="0" err="1" smtClean="0"/>
              <a:t>Anesth</a:t>
            </a:r>
            <a:r>
              <a:rPr lang="en-US" sz="1200" b="1" i="1" dirty="0" smtClean="0"/>
              <a:t> </a:t>
            </a:r>
            <a:r>
              <a:rPr lang="en-US" sz="1200" b="1" i="1" dirty="0" err="1" smtClean="0"/>
              <a:t>Analg</a:t>
            </a:r>
            <a:r>
              <a:rPr lang="en-US" sz="1200" b="1" dirty="0" smtClean="0"/>
              <a:t>  1999; 88:1073</a:t>
            </a:r>
            <a:endParaRPr lang="fa-IR" sz="1200"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457200" y="214290"/>
            <a:ext cx="8229600" cy="6357982"/>
          </a:xfrm>
        </p:spPr>
        <p:txBody>
          <a:bodyPr>
            <a:noAutofit/>
          </a:bodyPr>
          <a:lstStyle/>
          <a:p>
            <a:pPr algn="l"/>
            <a:endParaRPr lang="en-US" sz="1100" b="1" dirty="0" smtClean="0"/>
          </a:p>
          <a:p>
            <a:pPr algn="l"/>
            <a:r>
              <a:rPr lang="en-US" sz="1100" b="1" dirty="0" smtClean="0"/>
              <a:t>.. Hood DD, </a:t>
            </a:r>
            <a:r>
              <a:rPr lang="en-US" sz="1100" b="1" dirty="0" err="1" smtClean="0"/>
              <a:t>Dewan</a:t>
            </a:r>
            <a:r>
              <a:rPr lang="en-US" sz="1100" b="1" dirty="0" smtClean="0"/>
              <a:t> DM, James III FM: Maternal and fetal effect of epinephrine in gravid ewes.  </a:t>
            </a:r>
            <a:r>
              <a:rPr lang="en-US" sz="1100" b="1" i="1" dirty="0" smtClean="0"/>
              <a:t>Anesthesiology</a:t>
            </a:r>
            <a:r>
              <a:rPr lang="en-US" sz="1100" b="1" dirty="0" smtClean="0"/>
              <a:t>  1986; 64:610. </a:t>
            </a:r>
          </a:p>
          <a:p>
            <a:pPr algn="l"/>
            <a:r>
              <a:rPr lang="en-US" sz="1100" b="1" dirty="0" smtClean="0"/>
              <a:t>.. Leighton BL, Norris MC, </a:t>
            </a:r>
            <a:r>
              <a:rPr lang="en-US" sz="1100" b="1" dirty="0" err="1" smtClean="0"/>
              <a:t>DeSimone</a:t>
            </a:r>
            <a:r>
              <a:rPr lang="en-US" sz="1100" b="1" dirty="0" smtClean="0"/>
              <a:t> CA, et al: The air test as a clinically useful indicator of intravenously placed epidural catheters.  </a:t>
            </a:r>
            <a:r>
              <a:rPr lang="en-US" sz="1100" b="1" i="1" dirty="0" smtClean="0"/>
              <a:t>Anesthesiology</a:t>
            </a:r>
            <a:r>
              <a:rPr lang="en-US" sz="1100" b="1" dirty="0" smtClean="0"/>
              <a:t>  1990; 73:610. </a:t>
            </a:r>
          </a:p>
          <a:p>
            <a:pPr algn="l"/>
            <a:r>
              <a:rPr lang="en-US" sz="1100" b="1" dirty="0" smtClean="0"/>
              <a:t>.. Russell I: In the event of accidental </a:t>
            </a:r>
            <a:r>
              <a:rPr lang="en-US" sz="1100" b="1" dirty="0" err="1" smtClean="0"/>
              <a:t>dural</a:t>
            </a:r>
            <a:r>
              <a:rPr lang="en-US" sz="1100" b="1" dirty="0" smtClean="0"/>
              <a:t> puncture by an epidural needle in </a:t>
            </a:r>
            <a:r>
              <a:rPr lang="en-US" sz="1100" b="1" dirty="0" err="1" smtClean="0"/>
              <a:t>labour</a:t>
            </a:r>
            <a:r>
              <a:rPr lang="en-US" sz="1100" b="1" dirty="0" smtClean="0"/>
              <a:t>, the catheter should be passed into the subarachnoid space.  </a:t>
            </a:r>
            <a:r>
              <a:rPr lang="en-US" sz="1100" b="1" i="1" dirty="0" err="1" smtClean="0"/>
              <a:t>Int</a:t>
            </a:r>
            <a:r>
              <a:rPr lang="en-US" sz="1100" b="1" i="1" dirty="0" smtClean="0"/>
              <a:t> J </a:t>
            </a:r>
            <a:r>
              <a:rPr lang="en-US" sz="1100" b="1" i="1" dirty="0" err="1" smtClean="0"/>
              <a:t>Obstet</a:t>
            </a:r>
            <a:r>
              <a:rPr lang="en-US" sz="1100" b="1" i="1" dirty="0" smtClean="0"/>
              <a:t> </a:t>
            </a:r>
            <a:r>
              <a:rPr lang="en-US" sz="1100" b="1" i="1" dirty="0" err="1" smtClean="0"/>
              <a:t>Anesth</a:t>
            </a:r>
            <a:r>
              <a:rPr lang="en-US" sz="1100" b="1" dirty="0" smtClean="0"/>
              <a:t>  2002; 11:23-27. </a:t>
            </a:r>
          </a:p>
          <a:p>
            <a:pPr algn="l"/>
            <a:r>
              <a:rPr lang="en-US" sz="1100" b="1" dirty="0" smtClean="0"/>
              <a:t>.. </a:t>
            </a:r>
            <a:r>
              <a:rPr lang="en-US" sz="1100" b="1" dirty="0" err="1" smtClean="0"/>
              <a:t>Rigler</a:t>
            </a:r>
            <a:r>
              <a:rPr lang="en-US" sz="1100" b="1" dirty="0" smtClean="0"/>
              <a:t> ML, </a:t>
            </a:r>
            <a:r>
              <a:rPr lang="en-US" sz="1100" b="1" dirty="0" err="1" smtClean="0"/>
              <a:t>Drasner</a:t>
            </a:r>
            <a:r>
              <a:rPr lang="en-US" sz="1100" b="1" dirty="0" smtClean="0"/>
              <a:t> K: Distribution of catheter-injected local anesthetic in a model of the subarachnoid space.  </a:t>
            </a:r>
            <a:r>
              <a:rPr lang="en-US" sz="1100" b="1" i="1" dirty="0" smtClean="0"/>
              <a:t>Anesthesiology</a:t>
            </a:r>
            <a:r>
              <a:rPr lang="en-US" sz="1100" b="1" dirty="0" smtClean="0"/>
              <a:t>  1991; 75:684-692. </a:t>
            </a:r>
          </a:p>
          <a:p>
            <a:pPr algn="l"/>
            <a:r>
              <a:rPr lang="en-US" sz="1100" b="1" dirty="0" smtClean="0"/>
              <a:t>.. Ross BK, Coda B, Heath CH: Local anesthetic distribution in a spinal model: A possible mechanism of neurologic injury after continuous spinal anesthesia.  </a:t>
            </a:r>
            <a:r>
              <a:rPr lang="en-US" sz="1100" b="1" i="1" dirty="0" err="1" smtClean="0"/>
              <a:t>Reg</a:t>
            </a:r>
            <a:r>
              <a:rPr lang="en-US" sz="1100" b="1" i="1" dirty="0" smtClean="0"/>
              <a:t> </a:t>
            </a:r>
            <a:r>
              <a:rPr lang="en-US" sz="1100" b="1" i="1" dirty="0" err="1" smtClean="0"/>
              <a:t>Anesth</a:t>
            </a:r>
            <a:r>
              <a:rPr lang="en-US" sz="1100" b="1" dirty="0" smtClean="0"/>
              <a:t>  1992; 17:69-77. </a:t>
            </a:r>
          </a:p>
          <a:p>
            <a:pPr algn="l"/>
            <a:r>
              <a:rPr lang="en-US" sz="1100" b="1" dirty="0" smtClean="0"/>
              <a:t>.. </a:t>
            </a:r>
            <a:r>
              <a:rPr lang="en-US" sz="1100" b="1" dirty="0" err="1" smtClean="0"/>
              <a:t>Arkoosh</a:t>
            </a:r>
            <a:r>
              <a:rPr lang="en-US" sz="1100" b="1" dirty="0" smtClean="0"/>
              <a:t> VA, Palmer CM, </a:t>
            </a:r>
            <a:r>
              <a:rPr lang="en-US" sz="1100" b="1" dirty="0" err="1" smtClean="0"/>
              <a:t>Yun</a:t>
            </a:r>
            <a:r>
              <a:rPr lang="en-US" sz="1100" b="1" dirty="0" smtClean="0"/>
              <a:t> EM, et al: A randomized, double-masked, multicenter comparison of the safety of continuous </a:t>
            </a:r>
            <a:r>
              <a:rPr lang="en-US" sz="1100" b="1" dirty="0" err="1" smtClean="0"/>
              <a:t>intrathecal</a:t>
            </a:r>
            <a:r>
              <a:rPr lang="en-US" sz="1100" b="1" dirty="0" smtClean="0"/>
              <a:t> labor analgesia using a 28-gauge catheter versus continuous epidural labor analgesia.  </a:t>
            </a:r>
            <a:r>
              <a:rPr lang="en-US" sz="1100" b="1" i="1" dirty="0" smtClean="0"/>
              <a:t>Anesthesiology</a:t>
            </a:r>
            <a:r>
              <a:rPr lang="en-US" sz="1100" b="1" dirty="0" smtClean="0"/>
              <a:t>  2008; 108:286-298. </a:t>
            </a:r>
          </a:p>
          <a:p>
            <a:pPr algn="l"/>
            <a:r>
              <a:rPr lang="en-US" sz="1100" b="1" dirty="0" smtClean="0"/>
              <a:t>.. </a:t>
            </a:r>
            <a:r>
              <a:rPr lang="en-US" sz="1100" b="1" dirty="0" err="1" smtClean="0"/>
              <a:t>Viscomi</a:t>
            </a:r>
            <a:r>
              <a:rPr lang="en-US" sz="1100" b="1" dirty="0" smtClean="0"/>
              <a:t> CM, </a:t>
            </a:r>
            <a:r>
              <a:rPr lang="en-US" sz="1100" b="1" dirty="0" err="1" smtClean="0"/>
              <a:t>Rathmell</a:t>
            </a:r>
            <a:r>
              <a:rPr lang="en-US" sz="1100" b="1" dirty="0" smtClean="0"/>
              <a:t> JP, Pace NL: Duration of </a:t>
            </a:r>
            <a:r>
              <a:rPr lang="en-US" sz="1100" b="1" dirty="0" err="1" smtClean="0"/>
              <a:t>intrathecal</a:t>
            </a:r>
            <a:r>
              <a:rPr lang="en-US" sz="1100" b="1" dirty="0" smtClean="0"/>
              <a:t> labor analgesia: Early versus advanced labor.  </a:t>
            </a:r>
            <a:r>
              <a:rPr lang="en-US" sz="1100" b="1" i="1" dirty="0" err="1" smtClean="0"/>
              <a:t>Anesth</a:t>
            </a:r>
            <a:r>
              <a:rPr lang="en-US" sz="1100" b="1" i="1" dirty="0" smtClean="0"/>
              <a:t> </a:t>
            </a:r>
            <a:r>
              <a:rPr lang="en-US" sz="1100" b="1" i="1" dirty="0" err="1" smtClean="0"/>
              <a:t>Analg</a:t>
            </a:r>
            <a:r>
              <a:rPr lang="en-US" sz="1100" b="1" dirty="0" smtClean="0"/>
              <a:t>  1997; 84:1108-1112. </a:t>
            </a:r>
          </a:p>
          <a:p>
            <a:pPr algn="l"/>
            <a:r>
              <a:rPr lang="en-US" sz="1100" b="1" dirty="0" smtClean="0"/>
              <a:t>.. Collis RE, Davies DW, </a:t>
            </a:r>
            <a:r>
              <a:rPr lang="en-US" sz="1100" b="1" dirty="0" err="1" smtClean="0"/>
              <a:t>Aveling</a:t>
            </a:r>
            <a:r>
              <a:rPr lang="en-US" sz="1100" b="1" dirty="0" smtClean="0"/>
              <a:t> W: </a:t>
            </a:r>
            <a:r>
              <a:rPr lang="en-US" sz="1100" b="1" dirty="0" err="1" smtClean="0"/>
              <a:t>Randomised</a:t>
            </a:r>
            <a:r>
              <a:rPr lang="en-US" sz="1100" b="1" dirty="0" smtClean="0"/>
              <a:t> comparison of combined spinal epidural and standard epidural analgesia in </a:t>
            </a:r>
            <a:r>
              <a:rPr lang="en-US" sz="1100" b="1" dirty="0" err="1" smtClean="0"/>
              <a:t>labour</a:t>
            </a:r>
            <a:r>
              <a:rPr lang="en-US" sz="1100" b="1" dirty="0" smtClean="0"/>
              <a:t>.  </a:t>
            </a:r>
            <a:r>
              <a:rPr lang="en-US" sz="1100" b="1" i="1" dirty="0" smtClean="0"/>
              <a:t>Lancet</a:t>
            </a:r>
            <a:r>
              <a:rPr lang="en-US" sz="1100" b="1" dirty="0" smtClean="0"/>
              <a:t>  1995; 345:1413-1416. </a:t>
            </a:r>
          </a:p>
          <a:p>
            <a:pPr algn="l"/>
            <a:r>
              <a:rPr lang="en-US" sz="1100" b="1" dirty="0" smtClean="0"/>
              <a:t>.. Palmer CM, Randall CC, Hays R, et al: The dose-response relation of </a:t>
            </a:r>
            <a:r>
              <a:rPr lang="en-US" sz="1100" b="1" dirty="0" err="1" smtClean="0"/>
              <a:t>intrathecal</a:t>
            </a:r>
            <a:r>
              <a:rPr lang="en-US" sz="1100" b="1" dirty="0" smtClean="0"/>
              <a:t> </a:t>
            </a:r>
            <a:r>
              <a:rPr lang="en-US" sz="1100" b="1" dirty="0" err="1" smtClean="0"/>
              <a:t>fentanyl</a:t>
            </a:r>
            <a:r>
              <a:rPr lang="en-US" sz="1100" b="1" dirty="0" smtClean="0"/>
              <a:t> for labor analgesia.  </a:t>
            </a:r>
            <a:r>
              <a:rPr lang="en-US" sz="1100" b="1" i="1" dirty="0" smtClean="0"/>
              <a:t>Anesthesiology</a:t>
            </a:r>
            <a:r>
              <a:rPr lang="en-US" sz="1100" b="1" dirty="0" smtClean="0"/>
              <a:t>  1998; 88:355-361. </a:t>
            </a:r>
          </a:p>
          <a:p>
            <a:pPr algn="l"/>
            <a:r>
              <a:rPr lang="en-US" sz="1100" b="1" dirty="0" smtClean="0"/>
              <a:t>.. Campbell DC, </a:t>
            </a:r>
            <a:r>
              <a:rPr lang="en-US" sz="1100" b="1" dirty="0" err="1" smtClean="0"/>
              <a:t>Camann</a:t>
            </a:r>
            <a:r>
              <a:rPr lang="en-US" sz="1100" b="1" dirty="0" smtClean="0"/>
              <a:t> WR, </a:t>
            </a:r>
            <a:r>
              <a:rPr lang="en-US" sz="1100" b="1" dirty="0" err="1" smtClean="0"/>
              <a:t>Datta</a:t>
            </a:r>
            <a:r>
              <a:rPr lang="en-US" sz="1100" b="1" dirty="0" smtClean="0"/>
              <a:t> S, et al: The addition of </a:t>
            </a:r>
            <a:r>
              <a:rPr lang="en-US" sz="1100" b="1" dirty="0" err="1" smtClean="0"/>
              <a:t>bupivacaine</a:t>
            </a:r>
            <a:r>
              <a:rPr lang="en-US" sz="1100" b="1" dirty="0" smtClean="0"/>
              <a:t> to </a:t>
            </a:r>
            <a:r>
              <a:rPr lang="en-US" sz="1100" b="1" dirty="0" err="1" smtClean="0"/>
              <a:t>intrathecal</a:t>
            </a:r>
            <a:r>
              <a:rPr lang="en-US" sz="1100" b="1" dirty="0" smtClean="0"/>
              <a:t> </a:t>
            </a:r>
            <a:r>
              <a:rPr lang="en-US" sz="1100" b="1" dirty="0" err="1" smtClean="0"/>
              <a:t>sufentanil</a:t>
            </a:r>
            <a:r>
              <a:rPr lang="en-US" sz="1100" b="1" dirty="0" smtClean="0"/>
              <a:t> for labor analgesia.  </a:t>
            </a:r>
            <a:r>
              <a:rPr lang="en-US" sz="1100" b="1" i="1" dirty="0" err="1" smtClean="0"/>
              <a:t>Anesth</a:t>
            </a:r>
            <a:r>
              <a:rPr lang="en-US" sz="1100" b="1" i="1" dirty="0" smtClean="0"/>
              <a:t> </a:t>
            </a:r>
            <a:r>
              <a:rPr lang="en-US" sz="1100" b="1" i="1" dirty="0" err="1" smtClean="0"/>
              <a:t>Analg</a:t>
            </a:r>
            <a:r>
              <a:rPr lang="en-US" sz="1100" b="1" dirty="0" smtClean="0"/>
              <a:t>  1995; 81:305-309. </a:t>
            </a:r>
          </a:p>
          <a:p>
            <a:pPr algn="l"/>
            <a:r>
              <a:rPr lang="en-US" sz="1100" b="1" dirty="0" smtClean="0"/>
              <a:t>.. </a:t>
            </a:r>
            <a:r>
              <a:rPr lang="en-US" sz="1100" b="1" dirty="0" err="1" smtClean="0"/>
              <a:t>Sia</a:t>
            </a:r>
            <a:r>
              <a:rPr lang="en-US" sz="1100" b="1" dirty="0" smtClean="0"/>
              <a:t> AT, Chong JL, Chiu JW: Combination of </a:t>
            </a:r>
            <a:r>
              <a:rPr lang="en-US" sz="1100" b="1" dirty="0" err="1" smtClean="0"/>
              <a:t>intrathecal</a:t>
            </a:r>
            <a:r>
              <a:rPr lang="en-US" sz="1100" b="1" dirty="0" smtClean="0"/>
              <a:t> </a:t>
            </a:r>
            <a:r>
              <a:rPr lang="en-US" sz="1100" b="1" dirty="0" err="1" smtClean="0"/>
              <a:t>sufentanil</a:t>
            </a:r>
            <a:r>
              <a:rPr lang="en-US" sz="1100" b="1" dirty="0" smtClean="0"/>
              <a:t> 10 mcg plus </a:t>
            </a:r>
            <a:r>
              <a:rPr lang="en-US" sz="1100" b="1" dirty="0" err="1" smtClean="0"/>
              <a:t>bupivacaine</a:t>
            </a:r>
            <a:r>
              <a:rPr lang="en-US" sz="1100" b="1" dirty="0" smtClean="0"/>
              <a:t> 2.5 mg for labor analgesia: Is half the dose enough?.  </a:t>
            </a:r>
            <a:r>
              <a:rPr lang="en-US" sz="1100" b="1" i="1" dirty="0" err="1" smtClean="0"/>
              <a:t>Anesth</a:t>
            </a:r>
            <a:r>
              <a:rPr lang="en-US" sz="1100" b="1" i="1" dirty="0" smtClean="0"/>
              <a:t> </a:t>
            </a:r>
            <a:r>
              <a:rPr lang="en-US" sz="1100" b="1" i="1" dirty="0" err="1" smtClean="0"/>
              <a:t>Analg</a:t>
            </a:r>
            <a:r>
              <a:rPr lang="en-US" sz="1100" b="1" dirty="0" smtClean="0"/>
              <a:t>  1999; 88:362-366. </a:t>
            </a:r>
          </a:p>
          <a:p>
            <a:pPr algn="l"/>
            <a:r>
              <a:rPr lang="en-US" sz="1100" b="1" dirty="0" smtClean="0"/>
              <a:t>.. Hughes D, Hill D, Fee JP: </a:t>
            </a:r>
            <a:r>
              <a:rPr lang="en-US" sz="1100" b="1" dirty="0" err="1" smtClean="0"/>
              <a:t>Intrathecal</a:t>
            </a:r>
            <a:r>
              <a:rPr lang="en-US" sz="1100" b="1" dirty="0" smtClean="0"/>
              <a:t> </a:t>
            </a:r>
            <a:r>
              <a:rPr lang="en-US" sz="1100" b="1" dirty="0" err="1" smtClean="0"/>
              <a:t>ropivacaine</a:t>
            </a:r>
            <a:r>
              <a:rPr lang="en-US" sz="1100" b="1" dirty="0" smtClean="0"/>
              <a:t> or </a:t>
            </a:r>
            <a:r>
              <a:rPr lang="en-US" sz="1100" b="1" dirty="0" err="1" smtClean="0"/>
              <a:t>bupivacaine</a:t>
            </a:r>
            <a:r>
              <a:rPr lang="en-US" sz="1100" b="1" dirty="0" smtClean="0"/>
              <a:t> with </a:t>
            </a:r>
            <a:r>
              <a:rPr lang="en-US" sz="1100" b="1" dirty="0" err="1" smtClean="0"/>
              <a:t>fentanyl</a:t>
            </a:r>
            <a:r>
              <a:rPr lang="en-US" sz="1100" b="1" dirty="0" smtClean="0"/>
              <a:t> for </a:t>
            </a:r>
            <a:r>
              <a:rPr lang="en-US" sz="1100" b="1" dirty="0" err="1" smtClean="0"/>
              <a:t>labour</a:t>
            </a:r>
            <a:r>
              <a:rPr lang="en-US" sz="1100" b="1" dirty="0" smtClean="0"/>
              <a:t>.  </a:t>
            </a:r>
            <a:r>
              <a:rPr lang="en-US" sz="1100" b="1" i="1" dirty="0" smtClean="0"/>
              <a:t>Br J </a:t>
            </a:r>
            <a:r>
              <a:rPr lang="en-US" sz="1100" b="1" i="1" dirty="0" err="1" smtClean="0"/>
              <a:t>Anaesth</a:t>
            </a:r>
            <a:r>
              <a:rPr lang="en-US" sz="1100" b="1" dirty="0" smtClean="0"/>
              <a:t>  2001; 87:733-737. </a:t>
            </a:r>
          </a:p>
          <a:p>
            <a:pPr algn="l"/>
            <a:r>
              <a:rPr lang="en-US" sz="1100" b="1" dirty="0" smtClean="0"/>
              <a:t>.. </a:t>
            </a:r>
            <a:r>
              <a:rPr lang="en-US" sz="1100" b="1" dirty="0" err="1" smtClean="0"/>
              <a:t>Vercauteren</a:t>
            </a:r>
            <a:r>
              <a:rPr lang="en-US" sz="1100" b="1" dirty="0" smtClean="0"/>
              <a:t> MP, </a:t>
            </a:r>
            <a:r>
              <a:rPr lang="en-US" sz="1100" b="1" dirty="0" err="1" smtClean="0"/>
              <a:t>Haus</a:t>
            </a:r>
            <a:r>
              <a:rPr lang="en-US" sz="1100" b="1" dirty="0" smtClean="0"/>
              <a:t> G, De Decker K, et al: </a:t>
            </a:r>
            <a:r>
              <a:rPr lang="en-US" sz="1100" b="1" dirty="0" err="1" smtClean="0"/>
              <a:t>Levobupivacaine</a:t>
            </a:r>
            <a:r>
              <a:rPr lang="en-US" sz="1100" b="1" dirty="0" smtClean="0"/>
              <a:t> combined with </a:t>
            </a:r>
            <a:r>
              <a:rPr lang="en-US" sz="1100" b="1" dirty="0" err="1" smtClean="0"/>
              <a:t>sufentanil</a:t>
            </a:r>
            <a:r>
              <a:rPr lang="en-US" sz="1100" b="1" dirty="0" smtClean="0"/>
              <a:t> for </a:t>
            </a:r>
            <a:r>
              <a:rPr lang="en-US" sz="1100" b="1" dirty="0" err="1" smtClean="0"/>
              <a:t>intrathecal</a:t>
            </a:r>
            <a:r>
              <a:rPr lang="en-US" sz="1100" b="1" dirty="0" smtClean="0"/>
              <a:t> labor analgesia: A comparison with </a:t>
            </a:r>
            <a:r>
              <a:rPr lang="en-US" sz="1100" b="1" dirty="0" err="1" smtClean="0"/>
              <a:t>racemic</a:t>
            </a:r>
            <a:r>
              <a:rPr lang="en-US" sz="1100" b="1" dirty="0" smtClean="0"/>
              <a:t> </a:t>
            </a:r>
            <a:r>
              <a:rPr lang="en-US" sz="1100" b="1" dirty="0" err="1" smtClean="0"/>
              <a:t>bupivacaine</a:t>
            </a:r>
            <a:r>
              <a:rPr lang="en-US" sz="1100" b="1" dirty="0" smtClean="0"/>
              <a:t>.  </a:t>
            </a:r>
            <a:r>
              <a:rPr lang="en-US" sz="1100" b="1" i="1" dirty="0" err="1" smtClean="0"/>
              <a:t>Anesth</a:t>
            </a:r>
            <a:r>
              <a:rPr lang="en-US" sz="1100" b="1" i="1" dirty="0" smtClean="0"/>
              <a:t> </a:t>
            </a:r>
            <a:r>
              <a:rPr lang="en-US" sz="1100" b="1" i="1" dirty="0" err="1" smtClean="0"/>
              <a:t>Analg</a:t>
            </a:r>
            <a:r>
              <a:rPr lang="en-US" sz="1100" b="1" dirty="0" smtClean="0"/>
              <a:t>  2001; 93:996-1000. </a:t>
            </a:r>
          </a:p>
          <a:p>
            <a:pPr algn="l"/>
            <a:r>
              <a:rPr lang="en-US" sz="1100" b="1" dirty="0" smtClean="0"/>
              <a:t>.. </a:t>
            </a:r>
            <a:r>
              <a:rPr lang="en-US" sz="1100" b="1" dirty="0" err="1" smtClean="0"/>
              <a:t>Tsen</a:t>
            </a:r>
            <a:r>
              <a:rPr lang="en-US" sz="1100" b="1" dirty="0" smtClean="0"/>
              <a:t> L, </a:t>
            </a:r>
            <a:r>
              <a:rPr lang="en-US" sz="1100" b="1" dirty="0" err="1" smtClean="0"/>
              <a:t>Thue</a:t>
            </a:r>
            <a:r>
              <a:rPr lang="en-US" sz="1100" b="1" dirty="0" smtClean="0"/>
              <a:t> B, </a:t>
            </a:r>
            <a:r>
              <a:rPr lang="en-US" sz="1100" b="1" dirty="0" err="1" smtClean="0"/>
              <a:t>Datta</a:t>
            </a:r>
            <a:r>
              <a:rPr lang="en-US" sz="1100" b="1" dirty="0" smtClean="0"/>
              <a:t> S, et al: Is combined spinal-epidural analgesia associated with more rapid cervical dilation in </a:t>
            </a:r>
            <a:r>
              <a:rPr lang="en-US" sz="1100" b="1" dirty="0" err="1" smtClean="0"/>
              <a:t>nulliparous</a:t>
            </a:r>
            <a:r>
              <a:rPr lang="en-US" sz="1100" b="1" dirty="0" smtClean="0"/>
              <a:t> patients when compared with conventional epidural analgesia?.  </a:t>
            </a:r>
            <a:r>
              <a:rPr lang="en-US" sz="1100" b="1" i="1" dirty="0" smtClean="0"/>
              <a:t>Anesthesiology</a:t>
            </a:r>
            <a:r>
              <a:rPr lang="en-US" sz="1100" b="1" dirty="0" smtClean="0"/>
              <a:t>  1999; 91:920-925. </a:t>
            </a:r>
          </a:p>
          <a:p>
            <a:pPr algn="l"/>
            <a:r>
              <a:rPr lang="en-US" sz="1100" b="1" dirty="0" smtClean="0"/>
              <a:t>.. Wong CA, </a:t>
            </a:r>
            <a:r>
              <a:rPr lang="en-US" sz="1100" b="1" dirty="0" err="1" smtClean="0"/>
              <a:t>Scavone</a:t>
            </a:r>
            <a:r>
              <a:rPr lang="en-US" sz="1100" b="1" dirty="0" smtClean="0"/>
              <a:t> BM, </a:t>
            </a:r>
            <a:r>
              <a:rPr lang="en-US" sz="1100" b="1" dirty="0" err="1" smtClean="0"/>
              <a:t>Peaceman</a:t>
            </a:r>
            <a:r>
              <a:rPr lang="en-US" sz="1100" b="1" dirty="0" smtClean="0"/>
              <a:t> AM, et al: The risk of cesarean delivery with </a:t>
            </a:r>
            <a:r>
              <a:rPr lang="en-US" sz="1100" b="1" dirty="0" err="1" smtClean="0"/>
              <a:t>neuraxial</a:t>
            </a:r>
            <a:r>
              <a:rPr lang="en-US" sz="1100" b="1" dirty="0" smtClean="0"/>
              <a:t> analgesia given early versus late in labor.  </a:t>
            </a:r>
            <a:r>
              <a:rPr lang="en-US" sz="1100" b="1" i="1" dirty="0" smtClean="0"/>
              <a:t>N </a:t>
            </a:r>
            <a:r>
              <a:rPr lang="en-US" sz="1100" b="1" i="1" dirty="0" err="1" smtClean="0"/>
              <a:t>Engl</a:t>
            </a:r>
            <a:r>
              <a:rPr lang="en-US" sz="1100" b="1" i="1" dirty="0" smtClean="0"/>
              <a:t> J Med</a:t>
            </a:r>
            <a:r>
              <a:rPr lang="en-US" sz="1100" b="1" dirty="0" smtClean="0"/>
              <a:t>  2005; 352:655-665. </a:t>
            </a:r>
          </a:p>
          <a:p>
            <a:pPr algn="l"/>
            <a:r>
              <a:rPr lang="en-US" sz="1100" b="1" dirty="0" smtClean="0"/>
              <a:t>.. </a:t>
            </a:r>
            <a:r>
              <a:rPr lang="en-US" sz="1100" b="1" dirty="0" err="1" smtClean="0"/>
              <a:t>D’Angelo</a:t>
            </a:r>
            <a:r>
              <a:rPr lang="en-US" sz="1100" b="1" dirty="0" smtClean="0"/>
              <a:t> R, Eisenach JC: Severe maternal hypotension and fetal </a:t>
            </a:r>
            <a:r>
              <a:rPr lang="en-US" sz="1100" b="1" dirty="0" err="1" smtClean="0"/>
              <a:t>bradycardia</a:t>
            </a:r>
            <a:r>
              <a:rPr lang="en-US" sz="1100" b="1" dirty="0" smtClean="0"/>
              <a:t> after a CSE.  </a:t>
            </a:r>
            <a:r>
              <a:rPr lang="en-US" sz="1100" b="1" i="1" dirty="0" smtClean="0"/>
              <a:t>Anesthesiology</a:t>
            </a:r>
            <a:r>
              <a:rPr lang="en-US" sz="1100" b="1" dirty="0" smtClean="0"/>
              <a:t>  1997; 81:116-118. </a:t>
            </a:r>
          </a:p>
          <a:p>
            <a:pPr algn="l"/>
            <a:r>
              <a:rPr lang="en-US" sz="1100" b="1" dirty="0" smtClean="0"/>
              <a:t>.. O’Gorman </a:t>
            </a:r>
            <a:r>
              <a:rPr lang="en-US" sz="1100" b="1" dirty="0" err="1" smtClean="0"/>
              <a:t>Birnbach</a:t>
            </a:r>
            <a:r>
              <a:rPr lang="en-US" sz="1100" b="1" dirty="0" smtClean="0"/>
              <a:t> DJ, </a:t>
            </a:r>
            <a:r>
              <a:rPr lang="en-US" sz="1100" b="1" dirty="0" err="1" smtClean="0"/>
              <a:t>Kuczkowski</a:t>
            </a:r>
            <a:r>
              <a:rPr lang="en-US" sz="1100" b="1" dirty="0" smtClean="0"/>
              <a:t> KM, et al: Use of umbilical flow </a:t>
            </a:r>
            <a:r>
              <a:rPr lang="en-US" sz="1100" b="1" dirty="0" err="1" smtClean="0"/>
              <a:t>velocimetry</a:t>
            </a:r>
            <a:r>
              <a:rPr lang="en-US" sz="1100" b="1" dirty="0" smtClean="0"/>
              <a:t> in the assessment of the pathogenesis of fetal </a:t>
            </a:r>
            <a:r>
              <a:rPr lang="en-US" sz="1100" b="1" dirty="0" err="1" smtClean="0"/>
              <a:t>bradycardia</a:t>
            </a:r>
            <a:r>
              <a:rPr lang="en-US" sz="1100" b="1" dirty="0" smtClean="0"/>
              <a:t> following combined spinal epidural analgesia in </a:t>
            </a:r>
            <a:r>
              <a:rPr lang="en-US" sz="1100" b="1" dirty="0" err="1" smtClean="0"/>
              <a:t>parturients</a:t>
            </a:r>
            <a:r>
              <a:rPr lang="en-US" sz="1100" b="1" dirty="0" smtClean="0"/>
              <a:t> [abstract].  </a:t>
            </a:r>
            <a:r>
              <a:rPr lang="en-US" sz="1100" b="1" i="1" dirty="0" smtClean="0"/>
              <a:t>Anesthesiology</a:t>
            </a:r>
            <a:r>
              <a:rPr lang="en-US" sz="1100" b="1" dirty="0" smtClean="0"/>
              <a:t>  2000; 92:A2.</a:t>
            </a:r>
            <a:endParaRPr lang="fa-IR" sz="1100"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4057F12.gif"/>
          <p:cNvPicPr>
            <a:picLocks noGrp="1" noChangeAspect="1"/>
          </p:cNvPicPr>
          <p:nvPr>
            <p:ph idx="1"/>
          </p:nvPr>
        </p:nvPicPr>
        <p:blipFill>
          <a:blip r:embed="rId2" cstate="print"/>
          <a:stretch>
            <a:fillRect/>
          </a:stretch>
        </p:blipFill>
        <p:spPr>
          <a:xfrm>
            <a:off x="820076" y="714356"/>
            <a:ext cx="7466700" cy="5572164"/>
          </a:xfr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457200" y="357166"/>
            <a:ext cx="8229600" cy="6286544"/>
          </a:xfrm>
        </p:spPr>
        <p:txBody>
          <a:bodyPr>
            <a:normAutofit fontScale="77500" lnSpcReduction="20000"/>
          </a:bodyPr>
          <a:lstStyle/>
          <a:p>
            <a:pPr algn="l"/>
            <a:r>
              <a:rPr lang="en-US" b="1" dirty="0" smtClean="0"/>
              <a:t>During the </a:t>
            </a:r>
            <a:r>
              <a:rPr lang="en-US" b="1" dirty="0" smtClean="0">
                <a:solidFill>
                  <a:srgbClr val="FF0000"/>
                </a:solidFill>
              </a:rPr>
              <a:t>active phase of labor</a:t>
            </a:r>
            <a:r>
              <a:rPr lang="en-US" b="1" dirty="0" smtClean="0"/>
              <a:t>, uterine contractions occur approximately every 3 minutes, have a duration of about 1 minute, and achieve an intrauterine pressure of 50 to 70 mm Hg.. During the normal progress of labor, the cervix should dilate at a rate of approximately 1 cm/hr. When uterine abnormal </a:t>
            </a:r>
            <a:r>
              <a:rPr lang="en-US" b="1" dirty="0" err="1" smtClean="0"/>
              <a:t>andactivity</a:t>
            </a:r>
            <a:r>
              <a:rPr lang="en-US" b="1" dirty="0" smtClean="0"/>
              <a:t> is not optimal (contractions &lt; 50 mm Hg every 3 minutes or &lt;250 Montevideo units), an </a:t>
            </a:r>
            <a:r>
              <a:rPr lang="en-US" b="1" dirty="0" err="1" smtClean="0"/>
              <a:t>oxytocic</a:t>
            </a:r>
            <a:r>
              <a:rPr lang="en-US" b="1" dirty="0" smtClean="0"/>
              <a:t> drug is usually administered by the obstetrician.</a:t>
            </a:r>
            <a:br>
              <a:rPr lang="en-US" b="1" dirty="0" smtClean="0"/>
            </a:br>
            <a:r>
              <a:rPr lang="en-US" b="1" dirty="0" smtClean="0"/>
              <a:t> </a:t>
            </a:r>
          </a:p>
          <a:p>
            <a:pPr algn="l"/>
            <a:r>
              <a:rPr lang="en-US" b="1" dirty="0" smtClean="0">
                <a:solidFill>
                  <a:srgbClr val="FF0000"/>
                </a:solidFill>
              </a:rPr>
              <a:t>The second stage of labor</a:t>
            </a:r>
            <a:r>
              <a:rPr lang="en-US" b="1" dirty="0" smtClean="0"/>
              <a:t> is defined as the interval between full cervical dilation and delivery of the infant. The duration of this second stage is typically 1 to 2 hours, with allowances made for epidural analgesia.</a:t>
            </a:r>
            <a:endParaRPr lang="en-US" b="1" dirty="0"/>
          </a:p>
          <a:p>
            <a:pPr algn="l"/>
            <a:endParaRPr lang="en-US" b="1" dirty="0" smtClean="0"/>
          </a:p>
          <a:p>
            <a:pPr algn="l"/>
            <a:r>
              <a:rPr lang="en-US" b="1" dirty="0" smtClean="0">
                <a:solidFill>
                  <a:srgbClr val="FF0000"/>
                </a:solidFill>
              </a:rPr>
              <a:t>The third stage of labor </a:t>
            </a:r>
            <a:r>
              <a:rPr lang="en-US" b="1" dirty="0" smtClean="0"/>
              <a:t>encompasses delivery of the placenta. The progress of labor may be  can be classified as a slow latent phase, arrest of active phase, and arrest of descent</a:t>
            </a:r>
            <a:endParaRPr lang="fa-IR"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457200" y="357166"/>
            <a:ext cx="8229600" cy="5768997"/>
          </a:xfrm>
        </p:spPr>
        <p:txBody>
          <a:bodyPr>
            <a:normAutofit fontScale="62500" lnSpcReduction="20000"/>
          </a:bodyPr>
          <a:lstStyle/>
          <a:p>
            <a:pPr algn="l"/>
            <a:r>
              <a:rPr lang="en-US" b="1" dirty="0"/>
              <a:t>The impact of </a:t>
            </a:r>
            <a:r>
              <a:rPr lang="en-US" b="1" dirty="0" err="1"/>
              <a:t>neuraxial</a:t>
            </a:r>
            <a:r>
              <a:rPr lang="en-US" b="1" dirty="0"/>
              <a:t> analgesia techniques on uterine activity and the progress of labor is a controversial issue. An association between epidural analgesia and cesarean delivery is based on uncontrolled and confounding variables</a:t>
            </a:r>
            <a:r>
              <a:rPr lang="en-US" b="1" dirty="0" smtClean="0"/>
              <a:t>.</a:t>
            </a:r>
          </a:p>
          <a:p>
            <a:pPr algn="l"/>
            <a:r>
              <a:rPr lang="en-US" b="1" dirty="0" smtClean="0"/>
              <a:t> </a:t>
            </a:r>
            <a:r>
              <a:rPr lang="en-US" b="1" dirty="0"/>
              <a:t>Actually, women with abnormal labor may have more than expected pain early in labor; therefore, they may require epidural analgesia for what is already a dysfunctional labor with a more frequent risk of cesarean section. </a:t>
            </a:r>
            <a:endParaRPr lang="en-US" b="1" dirty="0" smtClean="0"/>
          </a:p>
          <a:p>
            <a:pPr algn="l"/>
            <a:r>
              <a:rPr lang="en-US" b="1" dirty="0" smtClean="0"/>
              <a:t>more </a:t>
            </a:r>
            <a:r>
              <a:rPr lang="en-US" b="1" dirty="0"/>
              <a:t>recent studies have demonstrated no significant differences between groups in the rate of cesarean delivery</a:t>
            </a:r>
            <a:r>
              <a:rPr lang="en-US" b="1" dirty="0" smtClean="0"/>
              <a:t>.</a:t>
            </a:r>
            <a:r>
              <a:rPr lang="en-US" b="1" baseline="30000" dirty="0" smtClean="0"/>
              <a:t>[</a:t>
            </a:r>
            <a:r>
              <a:rPr lang="en-US" b="1" dirty="0" smtClean="0"/>
              <a:t>Furthermore</a:t>
            </a:r>
            <a:r>
              <a:rPr lang="en-US" b="1" dirty="0"/>
              <a:t>, although methodologically limited, several studies of sentinel events that evaluated the impact of the introduction of an epidural service on stable labor and delivery units have failed to demonstrate a change in the cesarean section rate after initiation of an epidural service</a:t>
            </a:r>
            <a:r>
              <a:rPr lang="en-US" b="1" dirty="0" smtClean="0"/>
              <a:t>.</a:t>
            </a:r>
          </a:p>
          <a:p>
            <a:pPr algn="l"/>
            <a:endParaRPr lang="en-US" b="1" dirty="0" smtClean="0">
              <a:solidFill>
                <a:srgbClr val="FF0000"/>
              </a:solidFill>
            </a:endParaRPr>
          </a:p>
          <a:p>
            <a:pPr algn="l"/>
            <a:r>
              <a:rPr lang="en-US" b="1" dirty="0" smtClean="0">
                <a:solidFill>
                  <a:srgbClr val="FF0000"/>
                </a:solidFill>
              </a:rPr>
              <a:t>A </a:t>
            </a:r>
            <a:r>
              <a:rPr lang="en-US" b="1" dirty="0">
                <a:solidFill>
                  <a:srgbClr val="FF0000"/>
                </a:solidFill>
              </a:rPr>
              <a:t>meta-analysis of these sentinel event studies that included more than 37,000 </a:t>
            </a:r>
            <a:r>
              <a:rPr lang="en-US" b="1" dirty="0" smtClean="0">
                <a:solidFill>
                  <a:srgbClr val="FF0000"/>
                </a:solidFill>
              </a:rPr>
              <a:t>parturient </a:t>
            </a:r>
            <a:r>
              <a:rPr lang="en-US" b="1" dirty="0">
                <a:solidFill>
                  <a:srgbClr val="FF0000"/>
                </a:solidFill>
              </a:rPr>
              <a:t>showed that the sudden availability and high utilization of an epidural service had no effect on the overall incidence of cesarean delivery or on the frequency of cesarean deliveries performed for </a:t>
            </a:r>
            <a:r>
              <a:rPr lang="en-US" b="1" dirty="0" err="1">
                <a:solidFill>
                  <a:srgbClr val="FF0000"/>
                </a:solidFill>
              </a:rPr>
              <a:t>dystocia</a:t>
            </a:r>
            <a:endParaRPr lang="fa-IR" dirty="0">
              <a:solidFill>
                <a:srgbClr val="FF0000"/>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457200" y="285728"/>
            <a:ext cx="8229600" cy="5840435"/>
          </a:xfrm>
        </p:spPr>
        <p:txBody>
          <a:bodyPr>
            <a:normAutofit fontScale="85000" lnSpcReduction="20000"/>
          </a:bodyPr>
          <a:lstStyle/>
          <a:p>
            <a:pPr algn="l"/>
            <a:r>
              <a:rPr lang="en-US" b="1" dirty="0"/>
              <a:t>Pain perception by the parturient is a dynamic process that involves both peripheral and central mechanisms. </a:t>
            </a:r>
            <a:endParaRPr lang="en-US" b="1" dirty="0" smtClean="0"/>
          </a:p>
          <a:p>
            <a:pPr algn="l"/>
            <a:endParaRPr lang="en-US" b="1" dirty="0" smtClean="0"/>
          </a:p>
          <a:p>
            <a:pPr algn="l">
              <a:buNone/>
            </a:pPr>
            <a:r>
              <a:rPr lang="en-US" b="1" dirty="0" smtClean="0"/>
              <a:t>There </a:t>
            </a:r>
            <a:r>
              <a:rPr lang="en-US" b="1" dirty="0"/>
              <a:t>is, however, no doubt that for most </a:t>
            </a:r>
            <a:r>
              <a:rPr lang="en-US" b="1" dirty="0" smtClean="0"/>
              <a:t>women </a:t>
            </a:r>
            <a:r>
              <a:rPr lang="en-US" b="1" dirty="0"/>
              <a:t>childbirth is associated with very severe pain, and it often exceeds all </a:t>
            </a:r>
            <a:r>
              <a:rPr lang="en-US" b="1" dirty="0" err="1" smtClean="0"/>
              <a:t>expectations.In</a:t>
            </a:r>
            <a:r>
              <a:rPr lang="en-US" b="1" dirty="0" smtClean="0"/>
              <a:t> </a:t>
            </a:r>
            <a:r>
              <a:rPr lang="en-US" b="1" dirty="0"/>
              <a:t>fact, as reported on the McGill pain questionnaire, </a:t>
            </a:r>
            <a:r>
              <a:rPr lang="en-US" b="1" dirty="0">
                <a:solidFill>
                  <a:srgbClr val="FF0000"/>
                </a:solidFill>
              </a:rPr>
              <a:t>labor pain is one of the most intense pains that a woman can experience</a:t>
            </a:r>
            <a:r>
              <a:rPr lang="en-US" b="1" dirty="0"/>
              <a:t>, and it is typically worse than a toothache, back pain, and pain associated with a deep </a:t>
            </a:r>
            <a:r>
              <a:rPr lang="en-US" b="1" dirty="0" smtClean="0"/>
              <a:t>laceration.</a:t>
            </a:r>
          </a:p>
          <a:p>
            <a:pPr algn="l"/>
            <a:endParaRPr lang="en-US" b="1" dirty="0" smtClean="0"/>
          </a:p>
          <a:p>
            <a:pPr algn="l"/>
            <a:r>
              <a:rPr lang="en-US" b="1" dirty="0" smtClean="0"/>
              <a:t>A </a:t>
            </a:r>
            <a:r>
              <a:rPr lang="en-US" b="1" dirty="0"/>
              <a:t>study of women in the first stage of labor </a:t>
            </a:r>
            <a:r>
              <a:rPr lang="en-US" b="1" dirty="0" smtClean="0"/>
              <a:t>reported that </a:t>
            </a:r>
            <a:r>
              <a:rPr lang="en-US" b="1" dirty="0"/>
              <a:t>60% of </a:t>
            </a:r>
            <a:r>
              <a:rPr lang="en-US" b="1" dirty="0" err="1"/>
              <a:t>primiparous</a:t>
            </a:r>
            <a:r>
              <a:rPr lang="en-US" b="1" dirty="0"/>
              <a:t> women described the pain of uterine contractions as being “</a:t>
            </a:r>
            <a:r>
              <a:rPr lang="en-US" b="1" dirty="0">
                <a:solidFill>
                  <a:srgbClr val="FF0000"/>
                </a:solidFill>
              </a:rPr>
              <a:t>unbearable, intolerable, extremely severe, or excruciating</a:t>
            </a:r>
            <a:r>
              <a:rPr lang="en-US" b="1" dirty="0" smtClean="0"/>
              <a:t>. </a:t>
            </a:r>
            <a:endParaRPr lang="fa-IR"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pic>
        <p:nvPicPr>
          <p:cNvPr id="4" name="Content Placeholder 3" descr="4057F13.gif"/>
          <p:cNvPicPr>
            <a:picLocks noGrp="1" noChangeAspect="1"/>
          </p:cNvPicPr>
          <p:nvPr>
            <p:ph idx="1"/>
          </p:nvPr>
        </p:nvPicPr>
        <p:blipFill>
          <a:blip r:embed="rId2" cstate="print">
            <a:lum contrast="40000"/>
          </a:blip>
          <a:stretch>
            <a:fillRect/>
          </a:stretch>
        </p:blipFill>
        <p:spPr>
          <a:xfrm>
            <a:off x="1428728" y="501342"/>
            <a:ext cx="6375344" cy="5856615"/>
          </a:xfrm>
          <a:prstGeom prst="rect">
            <a:avLst/>
          </a:prstGeom>
          <a:noFill/>
          <a:ln>
            <a:noFill/>
          </a:ln>
          <a:effectLst>
            <a:outerShdw blurRad="63500" sx="102000" sy="102000" algn="ctr" rotWithShape="0">
              <a:prstClr val="black">
                <a:alpha val="40000"/>
              </a:prstClr>
            </a:outerShdw>
          </a:effectLst>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457200" y="642918"/>
            <a:ext cx="8229600" cy="6072230"/>
          </a:xfrm>
        </p:spPr>
        <p:txBody>
          <a:bodyPr>
            <a:normAutofit fontScale="77500" lnSpcReduction="20000"/>
          </a:bodyPr>
          <a:lstStyle/>
          <a:p>
            <a:pPr algn="l"/>
            <a:r>
              <a:rPr lang="en-US" b="1" dirty="0"/>
              <a:t>During the first stage of labor, pain impulses arise primarily from the uterus. </a:t>
            </a:r>
            <a:endParaRPr lang="en-US" b="1" dirty="0" smtClean="0"/>
          </a:p>
          <a:p>
            <a:pPr algn="l"/>
            <a:endParaRPr lang="en-US" b="1" dirty="0" smtClean="0"/>
          </a:p>
          <a:p>
            <a:pPr algn="l"/>
            <a:r>
              <a:rPr lang="en-US" b="1" dirty="0" smtClean="0"/>
              <a:t>In </a:t>
            </a:r>
            <a:r>
              <a:rPr lang="en-US" b="1" dirty="0"/>
              <a:t>addition, stretching and distention of the lower uterine segment and cervix may stimulate mechanoreceptors. These noxious impulses follow the sensory nerve fibers that accompany sympathetic nerve endings; they travel through the </a:t>
            </a:r>
            <a:r>
              <a:rPr lang="en-US" b="1" dirty="0" err="1"/>
              <a:t>paracervical</a:t>
            </a:r>
            <a:r>
              <a:rPr lang="en-US" b="1" dirty="0"/>
              <a:t> region and the </a:t>
            </a:r>
            <a:r>
              <a:rPr lang="en-US" b="1" dirty="0" err="1"/>
              <a:t>hypogastric</a:t>
            </a:r>
            <a:r>
              <a:rPr lang="en-US" b="1" dirty="0"/>
              <a:t> plexus to enter the lumbar </a:t>
            </a:r>
            <a:r>
              <a:rPr lang="en-US" b="1" dirty="0" err="1" smtClean="0"/>
              <a:t>ympathetic</a:t>
            </a:r>
            <a:r>
              <a:rPr lang="en-US" b="1" dirty="0" smtClean="0"/>
              <a:t> </a:t>
            </a:r>
            <a:r>
              <a:rPr lang="en-US" b="1" dirty="0"/>
              <a:t>chain</a:t>
            </a:r>
            <a:r>
              <a:rPr lang="en-US" b="1" dirty="0" smtClean="0"/>
              <a:t>.</a:t>
            </a:r>
            <a:endParaRPr lang="en-US" b="1" baseline="30000" dirty="0"/>
          </a:p>
          <a:p>
            <a:pPr algn="l"/>
            <a:endParaRPr lang="en-US" b="1" baseline="30000" dirty="0" smtClean="0"/>
          </a:p>
          <a:p>
            <a:pPr algn="l"/>
            <a:r>
              <a:rPr lang="en-US" b="1" baseline="30000" dirty="0" smtClean="0"/>
              <a:t> </a:t>
            </a:r>
            <a:r>
              <a:rPr lang="en-US" b="1" dirty="0" smtClean="0"/>
              <a:t>These </a:t>
            </a:r>
            <a:r>
              <a:rPr lang="en-US" b="1" dirty="0"/>
              <a:t>stimuli enter the spinal cord at the T10, T11, T12, and L1 spinal segments. </a:t>
            </a:r>
            <a:r>
              <a:rPr lang="en-US" b="1" dirty="0" err="1"/>
              <a:t>Parturients</a:t>
            </a:r>
            <a:r>
              <a:rPr lang="en-US" b="1" dirty="0"/>
              <a:t> describe this pain as dull in nature and often poorly localized. </a:t>
            </a:r>
            <a:endParaRPr lang="en-US" b="1" dirty="0" smtClean="0"/>
          </a:p>
          <a:p>
            <a:pPr algn="l"/>
            <a:r>
              <a:rPr lang="en-US" b="1" dirty="0" smtClean="0"/>
              <a:t>With </a:t>
            </a:r>
            <a:r>
              <a:rPr lang="en-US" b="1" dirty="0"/>
              <a:t>onset of the second stage of labor and stretching of the perineum, somatic afferent nerve fibers transmit impulses through the </a:t>
            </a:r>
            <a:r>
              <a:rPr lang="en-US" b="1" dirty="0" err="1"/>
              <a:t>pudendal</a:t>
            </a:r>
            <a:r>
              <a:rPr lang="en-US" b="1" dirty="0"/>
              <a:t> nerve to the spinal cord at the S2, S3, and S4 levels</a:t>
            </a:r>
            <a:endParaRPr lang="fa-IR"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6" name="Content Placeholder 5" descr="pain during labour.JPG"/>
          <p:cNvPicPr>
            <a:picLocks noGrp="1" noChangeAspect="1"/>
          </p:cNvPicPr>
          <p:nvPr>
            <p:ph idx="1"/>
          </p:nvPr>
        </p:nvPicPr>
        <p:blipFill>
          <a:blip r:embed="rId2" cstate="print"/>
          <a:stretch>
            <a:fillRect/>
          </a:stretch>
        </p:blipFill>
        <p:spPr>
          <a:xfrm>
            <a:off x="504298" y="214290"/>
            <a:ext cx="8068229" cy="6387348"/>
          </a:xfrm>
        </p:spPr>
      </p:pic>
    </p:spTree>
  </p:cSld>
  <p:clrMapOvr>
    <a:masterClrMapping/>
  </p:clrMapOvr>
  <p:transition/>
</p:sld>
</file>

<file path=ppt/theme/theme1.xml><?xml version="1.0" encoding="utf-8"?>
<a:theme xmlns:a="http://schemas.openxmlformats.org/drawingml/2006/main" name="Office Them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903</TotalTime>
  <Words>2425</Words>
  <Application>Microsoft Office PowerPoint</Application>
  <PresentationFormat>On-screen Show (4:3)</PresentationFormat>
  <Paragraphs>145</Paragraphs>
  <Slides>28</Slides>
  <Notes>2</Notes>
  <HiddenSlides>0</HiddenSlides>
  <MMClips>1</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Slide 1</vt:lpstr>
      <vt:lpstr>Labor can be defined as progressive dilatation of the cervix in association with repetitive uterine contractions.   Labor can be either spontaneous or induced, and the activity of the uterus is measured in frequency, duration, and intensity of contractions. Although labor is a continuous process, it has traditionally been divided into three stages.   The first stage of labor consists of at least two phases: a latent phase of variable duration (which is defined as the period between the onset of labor and the point at which a change in the slope of cervical dilatation is noted) and a phase of maximal dilatation (which usually begins at approximately 3-cm dilation).  </vt:lpstr>
      <vt:lpstr>Slide 3</vt:lpstr>
      <vt:lpstr>Slide 4</vt:lpstr>
      <vt:lpstr>Slide 5</vt:lpstr>
      <vt:lpstr>Slide 6</vt:lpstr>
      <vt:lpstr>Slide 7</vt:lpstr>
      <vt:lpstr>Slide 8</vt:lpstr>
      <vt:lpstr>Slide 9</vt:lpstr>
      <vt:lpstr>Analgesia for Labor and Vaginal Delivery</vt:lpstr>
      <vt:lpstr>Psychoprophylaxis</vt:lpstr>
      <vt:lpstr>Transcutaneous Electrical Nerve Stimulation</vt:lpstr>
      <vt:lpstr>Systemic Medication</vt:lpstr>
      <vt:lpstr>Inhaled Analgesia</vt:lpstr>
      <vt:lpstr>Regional Analgesia</vt:lpstr>
      <vt:lpstr>Patient Evaluation and Preparation</vt:lpstr>
      <vt:lpstr>Epidural Analgesia</vt:lpstr>
      <vt:lpstr>Slide 18</vt:lpstr>
      <vt:lpstr>Slide 19</vt:lpstr>
      <vt:lpstr>Spinal Analgesia</vt:lpstr>
      <vt:lpstr>Slide 21</vt:lpstr>
      <vt:lpstr>Combined Spinal-Epidural Analgesia</vt:lpstr>
      <vt:lpstr>Combined Spinal-Epidural Analgesia</vt:lpstr>
      <vt:lpstr>Continuous Epidural Infusion</vt:lpstr>
      <vt:lpstr>Suggested Dosages for Continuous Lumbar Epidural Analgesia</vt:lpstr>
      <vt:lpstr>Patient-Controlled Epidural Analgesia</vt:lpstr>
      <vt:lpstr>References</vt:lpstr>
      <vt:lpstr>Slide 28</vt:lpstr>
    </vt:vector>
  </TitlesOfParts>
  <Company>PARANDCO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PARAND</dc:creator>
  <cp:lastModifiedBy>PARAND</cp:lastModifiedBy>
  <cp:revision>99</cp:revision>
  <dcterms:created xsi:type="dcterms:W3CDTF">2012-01-14T10:00:59Z</dcterms:created>
  <dcterms:modified xsi:type="dcterms:W3CDTF">2014-09-03T07:45:40Z</dcterms:modified>
</cp:coreProperties>
</file>